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61" r:id="rId5"/>
    <p:sldId id="258" r:id="rId6"/>
    <p:sldId id="259" r:id="rId7"/>
    <p:sldId id="265" r:id="rId8"/>
    <p:sldId id="262" r:id="rId9"/>
    <p:sldId id="263" r:id="rId10"/>
    <p:sldId id="26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0000"/>
    <a:srgbClr val="B3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89" autoAdjust="0"/>
    <p:restoredTop sz="94660"/>
  </p:normalViewPr>
  <p:slideViewPr>
    <p:cSldViewPr snapToGrid="0">
      <p:cViewPr varScale="1">
        <p:scale>
          <a:sx n="68" d="100"/>
          <a:sy n="68" d="100"/>
        </p:scale>
        <p:origin x="66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9EE58FA-110C-43B5-BDA4-9341C1EC2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7A9300C3-B6B2-4FE1-8CC9-F67D246A7B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GB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9F12CE4-E6A1-4B50-83AB-DC4DF9484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24D22-A05E-46F1-987C-E5FE0F6BD5B4}" type="datetimeFigureOut">
              <a:rPr lang="en-GB" smtClean="0"/>
              <a:t>09/01/2021</a:t>
            </a:fld>
            <a:endParaRPr lang="en-GB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9EBB01D-2383-49AA-8B47-4398C99B2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E831FD4-F199-47DB-AB87-84A449E1A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8843-8AF6-4ACB-BDA6-68D0B93217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775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458EC7D-8456-4D79-B307-99BB431AC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EA02969A-EA55-49C5-8EEE-1E1FCBCC49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E7A9DB0-1B6A-46ED-BDF9-7791BAC6C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24D22-A05E-46F1-987C-E5FE0F6BD5B4}" type="datetimeFigureOut">
              <a:rPr lang="en-GB" smtClean="0"/>
              <a:t>09/01/2021</a:t>
            </a:fld>
            <a:endParaRPr lang="en-GB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5E104CB-7D34-4917-A336-4A4883DD2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CE25021-012D-4307-98C5-ABD80F53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8843-8AF6-4ACB-BDA6-68D0B93217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082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5AD838A8-B495-44F6-ACAE-8258CD2F11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C1A86FB4-9C01-4B6E-BA0E-32643C639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16058A4-A7E7-410C-975F-A6A7B4E8F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24D22-A05E-46F1-987C-E5FE0F6BD5B4}" type="datetimeFigureOut">
              <a:rPr lang="en-GB" smtClean="0"/>
              <a:t>09/01/2021</a:t>
            </a:fld>
            <a:endParaRPr lang="en-GB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C3BD0FE-D429-4023-8D3C-3BE825EB6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B18FB89-C59C-45B2-95E0-0E92B9ECE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8843-8AF6-4ACB-BDA6-68D0B93217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1797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F435628-9680-4B50-99C0-A8993664E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EE749E-CB79-4F99-8D93-FD944B082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27B008D-BA06-4FE9-BCE9-46A3D1C07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24D22-A05E-46F1-987C-E5FE0F6BD5B4}" type="datetimeFigureOut">
              <a:rPr lang="en-GB" smtClean="0"/>
              <a:t>09/01/2021</a:t>
            </a:fld>
            <a:endParaRPr lang="en-GB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4BCB0F8-31F2-4EA3-AF5D-314F3E8B9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2B60F58-3AD0-4CBC-A96E-1ADDD3A1D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8843-8AF6-4ACB-BDA6-68D0B93217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6778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4B124C5-A934-4C35-9297-4C3929A34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03300A2-12D7-4323-BA44-B050D9899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81F2857-B435-4848-99A6-BB689B754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24D22-A05E-46F1-987C-E5FE0F6BD5B4}" type="datetimeFigureOut">
              <a:rPr lang="en-GB" smtClean="0"/>
              <a:t>09/01/2021</a:t>
            </a:fld>
            <a:endParaRPr lang="en-GB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D65309D-1281-4602-87D3-578BD88F1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F7EBC0B-C596-44E3-9997-249018CF2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8843-8AF6-4ACB-BDA6-68D0B93217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1925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7E29A9E-CF57-4787-A741-A226725AF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8705865-8542-4E9C-9AE9-207D7B7A53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DF234FD8-1A3D-4690-BE48-77AD734F26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E7707E72-4E79-4406-A890-A8BF9F528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24D22-A05E-46F1-987C-E5FE0F6BD5B4}" type="datetimeFigureOut">
              <a:rPr lang="en-GB" smtClean="0"/>
              <a:t>09/01/2021</a:t>
            </a:fld>
            <a:endParaRPr lang="en-GB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38AE99F6-8783-4807-A122-4AF9D44EB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BB4129E-0391-4AB5-AD90-D8CBE26D3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8843-8AF6-4ACB-BDA6-68D0B93217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7991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506879E-7914-429F-BBB1-13CDF08F2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B32C725-CD8D-403C-8FD7-2D8AB538A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F9B2A7E7-38AD-4489-A542-097A5AB10C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CFD1860C-D5C7-45A0-8099-5BA2960A0F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27A13D72-BB03-4AFE-AD2C-2EEFE5B997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861BBDF5-E99A-42DD-BD8B-37D27D430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24D22-A05E-46F1-987C-E5FE0F6BD5B4}" type="datetimeFigureOut">
              <a:rPr lang="en-GB" smtClean="0"/>
              <a:t>09/01/2021</a:t>
            </a:fld>
            <a:endParaRPr lang="en-GB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3D0D2B28-A928-4C6A-AEFD-3A5CC58AB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F6D99D4F-5682-46FB-B682-AD3AA3C74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8843-8AF6-4ACB-BDA6-68D0B93217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967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335B540-CF10-4C0B-9C73-C4E6CC089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81ED9D0F-F824-4A60-BCAA-B5713E3F3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24D22-A05E-46F1-987C-E5FE0F6BD5B4}" type="datetimeFigureOut">
              <a:rPr lang="en-GB" smtClean="0"/>
              <a:t>09/01/2021</a:t>
            </a:fld>
            <a:endParaRPr lang="en-GB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5C72F2DB-D0D5-4126-9BEB-BCE9589BE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8988A71-4D06-45D7-A717-D0FA5DC96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8843-8AF6-4ACB-BDA6-68D0B93217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616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AC23D3F9-980E-4C2D-A39B-A0FD0E7B9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24D22-A05E-46F1-987C-E5FE0F6BD5B4}" type="datetimeFigureOut">
              <a:rPr lang="en-GB" smtClean="0"/>
              <a:t>09/01/2021</a:t>
            </a:fld>
            <a:endParaRPr lang="en-GB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ACF37DBC-196D-4003-8571-E16CB139E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C1F0A21-94F1-46DB-8F92-49FB2A8F5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8843-8AF6-4ACB-BDA6-68D0B93217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447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1E619EB-587E-40EB-ABCA-A32F0E597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BCB4C8B-FBAE-4247-A50B-4A47F4F01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17B3AF1C-20CF-45DC-B380-F5DB212D42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ABCB6E64-D2ED-4C1B-B84D-BD5EE3F2F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24D22-A05E-46F1-987C-E5FE0F6BD5B4}" type="datetimeFigureOut">
              <a:rPr lang="en-GB" smtClean="0"/>
              <a:t>09/01/2021</a:t>
            </a:fld>
            <a:endParaRPr lang="en-GB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A987F681-4AAF-41F3-AB52-8C7E094D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BA4B47C-6A42-4ACE-AB0D-1C12E7B12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8843-8AF6-4ACB-BDA6-68D0B93217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4939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D1BCB11-A9E9-4A0D-A5C9-A74875F98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765521C5-F404-457A-BD10-33BE98FB07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CAC71EE5-E588-4615-910F-96C849FE1B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D9A2B06-4F03-4C95-B05B-752482737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24D22-A05E-46F1-987C-E5FE0F6BD5B4}" type="datetimeFigureOut">
              <a:rPr lang="en-GB" smtClean="0"/>
              <a:t>09/01/2021</a:t>
            </a:fld>
            <a:endParaRPr lang="en-GB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3B9B0B8-3A50-4873-A5E7-27127BAF1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A9144B34-188E-48C2-A71B-3EB496CB2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48843-8AF6-4ACB-BDA6-68D0B93217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5059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1872F800-1A11-4535-8914-EA5FEEB08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C3F5DACB-2C48-44EF-AC92-B67FAA886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776DD2A-EB9A-461E-9046-06529D152B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B24D22-A05E-46F1-987C-E5FE0F6BD5B4}" type="datetimeFigureOut">
              <a:rPr lang="en-GB" smtClean="0"/>
              <a:t>09/01/2021</a:t>
            </a:fld>
            <a:endParaRPr lang="en-GB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77DB8F9-2988-4EC8-A25F-7F2B7EFD74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ACA6761-EE7A-42EB-BF50-641C6C4730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48843-8AF6-4ACB-BDA6-68D0B93217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0287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6.wdp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>
            <a:extLst>
              <a:ext uri="{FF2B5EF4-FFF2-40B4-BE49-F238E27FC236}">
                <a16:creationId xmlns:a16="http://schemas.microsoft.com/office/drawing/2014/main" id="{0ED21708-0804-4BE8-AC86-91BF8D5C5E68}"/>
              </a:ext>
            </a:extLst>
          </p:cNvPr>
          <p:cNvSpPr/>
          <p:nvPr/>
        </p:nvSpPr>
        <p:spPr>
          <a:xfrm>
            <a:off x="0" y="-22356"/>
            <a:ext cx="6096000" cy="6880355"/>
          </a:xfrm>
          <a:prstGeom prst="rect">
            <a:avLst/>
          </a:prstGeom>
          <a:solidFill>
            <a:srgbClr val="F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DB584B3-0AAE-450C-8D78-9BAD3BF35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0388" y="1979630"/>
            <a:ext cx="5115612" cy="1617410"/>
          </a:xfrm>
        </p:spPr>
        <p:txBody>
          <a:bodyPr anchor="ctr">
            <a:noAutofit/>
          </a:bodyPr>
          <a:lstStyle/>
          <a:p>
            <a:r>
              <a:rPr lang="tr-TR" sz="14000" spc="-300" dirty="0" err="1">
                <a:latin typeface="Bahnschrift Condensed" panose="020B0502040204020203" pitchFamily="34" charset="0"/>
              </a:rPr>
              <a:t>YouTube</a:t>
            </a:r>
            <a:endParaRPr lang="en-GB" sz="14000" spc="-300" dirty="0">
              <a:latin typeface="Bahnschrift Condensed" panose="020B0502040204020203" pitchFamily="34" charset="0"/>
            </a:endParaRP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FC1682AC-2BC7-411A-BCD6-8590FE1E3A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1579" y="3417821"/>
            <a:ext cx="3173229" cy="451488"/>
          </a:xfrm>
        </p:spPr>
        <p:txBody>
          <a:bodyPr anchor="ctr"/>
          <a:lstStyle/>
          <a:p>
            <a:r>
              <a:rPr lang="tr-TR" spc="-150" dirty="0">
                <a:latin typeface="Bahnschrift Light Condensed" panose="020B0502040204020203" pitchFamily="34" charset="0"/>
              </a:rPr>
              <a:t>Bilge Duygu &amp; Nihan Dilara Yürüten</a:t>
            </a:r>
            <a:endParaRPr lang="en-GB" spc="-150" dirty="0">
              <a:latin typeface="Bahnschrift Light Condensed" panose="020B0502040204020203" pitchFamily="34" charset="0"/>
            </a:endParaRPr>
          </a:p>
        </p:txBody>
      </p:sp>
      <p:sp>
        <p:nvSpPr>
          <p:cNvPr id="7" name="Dik Üçgen 6">
            <a:extLst>
              <a:ext uri="{FF2B5EF4-FFF2-40B4-BE49-F238E27FC236}">
                <a16:creationId xmlns:a16="http://schemas.microsoft.com/office/drawing/2014/main" id="{C4E654BB-DEED-4B3E-9186-C9D7BE069E53}"/>
              </a:ext>
            </a:extLst>
          </p:cNvPr>
          <p:cNvSpPr/>
          <p:nvPr/>
        </p:nvSpPr>
        <p:spPr>
          <a:xfrm rot="13500480">
            <a:off x="3936000" y="1269000"/>
            <a:ext cx="4320000" cy="4320000"/>
          </a:xfrm>
          <a:prstGeom prst="rtTriangle">
            <a:avLst/>
          </a:prstGeom>
          <a:solidFill>
            <a:srgbClr val="F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Dikdörtgen: Köşeleri Yuvarlatılmış 7">
            <a:extLst>
              <a:ext uri="{FF2B5EF4-FFF2-40B4-BE49-F238E27FC236}">
                <a16:creationId xmlns:a16="http://schemas.microsoft.com/office/drawing/2014/main" id="{E3CECABD-9543-4A04-ACA1-334102AEECDC}"/>
              </a:ext>
            </a:extLst>
          </p:cNvPr>
          <p:cNvSpPr/>
          <p:nvPr/>
        </p:nvSpPr>
        <p:spPr>
          <a:xfrm>
            <a:off x="10799330" y="95360"/>
            <a:ext cx="1440000" cy="10800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atin typeface="Bahnschrift Condensed" panose="020B0502040204020203" pitchFamily="34" charset="0"/>
              </a:rPr>
              <a:t>CHANNEL</a:t>
            </a:r>
            <a:endParaRPr lang="en-GB" dirty="0">
              <a:latin typeface="Bahnschrift Condensed" panose="020B0502040204020203" pitchFamily="34" charset="0"/>
            </a:endParaRPr>
          </a:p>
        </p:txBody>
      </p:sp>
      <p:sp>
        <p:nvSpPr>
          <p:cNvPr id="9" name="Dikdörtgen: Köşeleri Yuvarlatılmış 8">
            <a:extLst>
              <a:ext uri="{FF2B5EF4-FFF2-40B4-BE49-F238E27FC236}">
                <a16:creationId xmlns:a16="http://schemas.microsoft.com/office/drawing/2014/main" id="{95BD07E2-8BA4-4B38-8837-73EF34355ADC}"/>
              </a:ext>
            </a:extLst>
          </p:cNvPr>
          <p:cNvSpPr/>
          <p:nvPr/>
        </p:nvSpPr>
        <p:spPr>
          <a:xfrm>
            <a:off x="10797092" y="1212816"/>
            <a:ext cx="1440000" cy="10800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atin typeface="Bahnschrift Condensed" panose="020B0502040204020203" pitchFamily="34" charset="0"/>
              </a:rPr>
              <a:t>USER</a:t>
            </a:r>
            <a:endParaRPr lang="en-GB" dirty="0">
              <a:latin typeface="Bahnschrift Condensed" panose="020B0502040204020203" pitchFamily="34" charset="0"/>
            </a:endParaRPr>
          </a:p>
        </p:txBody>
      </p:sp>
      <p:sp>
        <p:nvSpPr>
          <p:cNvPr id="10" name="Dikdörtgen: Köşeleri Yuvarlatılmış 9">
            <a:extLst>
              <a:ext uri="{FF2B5EF4-FFF2-40B4-BE49-F238E27FC236}">
                <a16:creationId xmlns:a16="http://schemas.microsoft.com/office/drawing/2014/main" id="{71B75627-B894-425C-A6B0-2B7C14C511B8}"/>
              </a:ext>
            </a:extLst>
          </p:cNvPr>
          <p:cNvSpPr/>
          <p:nvPr/>
        </p:nvSpPr>
        <p:spPr>
          <a:xfrm>
            <a:off x="10784986" y="2330272"/>
            <a:ext cx="1440000" cy="10800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atin typeface="Bahnschrift Condensed" panose="020B0502040204020203" pitchFamily="34" charset="0"/>
              </a:rPr>
              <a:t>VIDEO</a:t>
            </a:r>
            <a:endParaRPr lang="en-GB" dirty="0">
              <a:latin typeface="Bahnschrift Condensed" panose="020B0502040204020203" pitchFamily="34" charset="0"/>
            </a:endParaRPr>
          </a:p>
        </p:txBody>
      </p:sp>
      <p:sp>
        <p:nvSpPr>
          <p:cNvPr id="11" name="Dikdörtgen: Köşeleri Yuvarlatılmış 10">
            <a:extLst>
              <a:ext uri="{FF2B5EF4-FFF2-40B4-BE49-F238E27FC236}">
                <a16:creationId xmlns:a16="http://schemas.microsoft.com/office/drawing/2014/main" id="{3E422F8C-E2EA-40F0-8818-3D486110A5EA}"/>
              </a:ext>
            </a:extLst>
          </p:cNvPr>
          <p:cNvSpPr/>
          <p:nvPr/>
        </p:nvSpPr>
        <p:spPr>
          <a:xfrm>
            <a:off x="10797092" y="3447728"/>
            <a:ext cx="1440000" cy="10800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atin typeface="Bahnschrift Condensed" panose="020B0502040204020203" pitchFamily="34" charset="0"/>
              </a:rPr>
              <a:t>MUSIC</a:t>
            </a:r>
            <a:endParaRPr lang="en-GB" dirty="0">
              <a:latin typeface="Bahnschrift Condensed" panose="020B0502040204020203" pitchFamily="34" charset="0"/>
            </a:endParaRPr>
          </a:p>
        </p:txBody>
      </p:sp>
      <p:sp>
        <p:nvSpPr>
          <p:cNvPr id="12" name="Dikdörtgen: Köşeleri Yuvarlatılmış 11">
            <a:extLst>
              <a:ext uri="{FF2B5EF4-FFF2-40B4-BE49-F238E27FC236}">
                <a16:creationId xmlns:a16="http://schemas.microsoft.com/office/drawing/2014/main" id="{7E339350-15E9-4E47-9C58-305A5A988CF5}"/>
              </a:ext>
            </a:extLst>
          </p:cNvPr>
          <p:cNvSpPr/>
          <p:nvPr/>
        </p:nvSpPr>
        <p:spPr>
          <a:xfrm>
            <a:off x="10797092" y="4565184"/>
            <a:ext cx="1440000" cy="10800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atin typeface="Bahnschrift Condensed" panose="020B0502040204020203" pitchFamily="34" charset="0"/>
              </a:rPr>
              <a:t>ALBUM</a:t>
            </a:r>
            <a:endParaRPr lang="en-GB" dirty="0">
              <a:latin typeface="Bahnschrift Condensed" panose="020B0502040204020203" pitchFamily="34" charset="0"/>
            </a:endParaRPr>
          </a:p>
        </p:txBody>
      </p:sp>
      <p:sp>
        <p:nvSpPr>
          <p:cNvPr id="13" name="Dikdörtgen: Köşeleri Yuvarlatılmış 12">
            <a:extLst>
              <a:ext uri="{FF2B5EF4-FFF2-40B4-BE49-F238E27FC236}">
                <a16:creationId xmlns:a16="http://schemas.microsoft.com/office/drawing/2014/main" id="{F4ED4AFC-13C7-4A1E-AD53-07E9CF72F3C5}"/>
              </a:ext>
            </a:extLst>
          </p:cNvPr>
          <p:cNvSpPr/>
          <p:nvPr/>
        </p:nvSpPr>
        <p:spPr>
          <a:xfrm>
            <a:off x="10797092" y="5682640"/>
            <a:ext cx="1440000" cy="10800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latin typeface="Bahnschrift Condensed" panose="020B0502040204020203" pitchFamily="34" charset="0"/>
              </a:rPr>
              <a:t>SINGER</a:t>
            </a:r>
            <a:endParaRPr lang="en-GB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760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etin kutusu 10">
            <a:extLst>
              <a:ext uri="{FF2B5EF4-FFF2-40B4-BE49-F238E27FC236}">
                <a16:creationId xmlns:a16="http://schemas.microsoft.com/office/drawing/2014/main" id="{09ABF1C6-4FB0-4724-98D4-5151FD3E9D51}"/>
              </a:ext>
            </a:extLst>
          </p:cNvPr>
          <p:cNvSpPr txBox="1"/>
          <p:nvPr/>
        </p:nvSpPr>
        <p:spPr>
          <a:xfrm>
            <a:off x="5463774" y="245997"/>
            <a:ext cx="3696101" cy="3267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effectLst/>
                <a:latin typeface="Bahnschrift Condensed" panose="020B0502040204020203" pitchFamily="34" charset="0"/>
                <a:ea typeface="STKaiti" panose="02010600040101010101" pitchFamily="2" charset="-122"/>
              </a:rPr>
              <a:t>WHERE</a:t>
            </a:r>
            <a:endParaRPr lang="en-GB" sz="1600" b="1" dirty="0">
              <a:effectLst/>
              <a:latin typeface="Bahnschrift Condensed" panose="020B0502040204020203" pitchFamily="34" charset="0"/>
              <a:ea typeface="STKaiti" panose="02010600040101010101" pitchFamily="2" charset="-122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accent1"/>
                </a:solidFill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select</a:t>
            </a:r>
            <a:r>
              <a:rPr lang="en-US" sz="1600" dirty="0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 *</a:t>
            </a:r>
            <a:endParaRPr lang="en-GB" sz="1600" dirty="0">
              <a:effectLst/>
              <a:latin typeface="Bahnschrift Light Condensed" panose="020B0502040204020203" pitchFamily="34" charset="0"/>
              <a:ea typeface="STKaiti" panose="02010600040101010101" pitchFamily="2" charset="-122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accent1"/>
                </a:solidFill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from</a:t>
            </a:r>
            <a:r>
              <a:rPr lang="en-US" sz="1600" dirty="0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 </a:t>
            </a:r>
            <a:r>
              <a:rPr lang="en-US" sz="1600" dirty="0" err="1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YT_User</a:t>
            </a:r>
            <a:endParaRPr lang="en-GB" sz="1600" dirty="0">
              <a:effectLst/>
              <a:latin typeface="Bahnschrift Light Condensed" panose="020B0502040204020203" pitchFamily="34" charset="0"/>
              <a:ea typeface="STKaiti" panose="02010600040101010101" pitchFamily="2" charset="-122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accent1"/>
                </a:solidFill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where</a:t>
            </a:r>
            <a:r>
              <a:rPr lang="en-US" sz="1600" dirty="0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 username like ‘B%’;</a:t>
            </a:r>
            <a:endParaRPr lang="tr-TR" sz="1600" dirty="0">
              <a:effectLst/>
              <a:latin typeface="Bahnschrift Light Condensed" panose="020B0502040204020203" pitchFamily="34" charset="0"/>
              <a:ea typeface="STKaiti" panose="02010600040101010101" pitchFamily="2" charset="-122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tr-TR" sz="1600" dirty="0">
              <a:latin typeface="Bahnschrift Light Condensed" panose="020B0502040204020203" pitchFamily="34" charset="0"/>
              <a:ea typeface="STKaiti" panose="02010600040101010101" pitchFamily="2" charset="-122"/>
              <a:cs typeface="Tahoma" panose="020B0604030504040204" pitchFamily="34" charset="0"/>
            </a:endParaRPr>
          </a:p>
          <a:p>
            <a:endParaRPr lang="tr-TR" sz="1600" dirty="0">
              <a:latin typeface="Bahnschrift Light Condensed" panose="020B0502040204020203" pitchFamily="34" charset="0"/>
              <a:ea typeface="STKaiti" panose="02010600040101010101" pitchFamily="2" charset="-122"/>
              <a:cs typeface="Tahoma" panose="020B0604030504040204" pitchFamily="34" charset="0"/>
            </a:endParaRPr>
          </a:p>
          <a:p>
            <a:endParaRPr lang="tr-TR" sz="1600" dirty="0">
              <a:latin typeface="Bahnschrift Light Condensed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accent1"/>
                </a:solidFill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select</a:t>
            </a:r>
            <a:r>
              <a:rPr lang="en-US" sz="1600" dirty="0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 </a:t>
            </a:r>
            <a:r>
              <a:rPr lang="en-US" sz="1600" dirty="0" err="1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duration_of_video</a:t>
            </a:r>
            <a:endParaRPr lang="en-GB" sz="1600" dirty="0">
              <a:effectLst/>
              <a:latin typeface="Bahnschrift Light Condensed" panose="020B0502040204020203" pitchFamily="34" charset="0"/>
              <a:ea typeface="STKaiti" panose="02010600040101010101" pitchFamily="2" charset="-122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accent1"/>
                </a:solidFill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from</a:t>
            </a:r>
            <a:r>
              <a:rPr lang="en-US" sz="1600" dirty="0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 </a:t>
            </a:r>
            <a:r>
              <a:rPr lang="en-US" sz="1600" dirty="0" err="1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YT_Video</a:t>
            </a:r>
            <a:endParaRPr lang="en-GB" sz="1600" dirty="0">
              <a:effectLst/>
              <a:latin typeface="Bahnschrift Light Condensed" panose="020B0502040204020203" pitchFamily="34" charset="0"/>
              <a:ea typeface="STKaiti" panose="02010600040101010101" pitchFamily="2" charset="-122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accent1"/>
                </a:solidFill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where</a:t>
            </a:r>
            <a:r>
              <a:rPr lang="en-US" sz="1600" dirty="0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 </a:t>
            </a:r>
            <a:r>
              <a:rPr lang="en-US" sz="1600" dirty="0" err="1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num_of_dislike</a:t>
            </a:r>
            <a:r>
              <a:rPr lang="en-US" sz="1600" dirty="0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 &lt; 500;</a:t>
            </a:r>
            <a:endParaRPr lang="en-GB" sz="1600" dirty="0">
              <a:effectLst/>
              <a:latin typeface="Bahnschrift Light Condensed" panose="020B0502040204020203" pitchFamily="34" charset="0"/>
              <a:ea typeface="STKaiti" panose="02010600040101010101" pitchFamily="2" charset="-122"/>
              <a:cs typeface="Tahoma" panose="020B0604030504040204" pitchFamily="34" charset="0"/>
            </a:endParaRPr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372DCFD8-3B09-44B8-9CDD-1402BEC8EA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5113" y="290862"/>
            <a:ext cx="3820426" cy="2789497"/>
          </a:xfrm>
        </p:spPr>
        <p:txBody>
          <a:bodyPr numCol="1">
            <a:noAutofit/>
          </a:bodyPr>
          <a:lstStyle/>
          <a:p>
            <a:r>
              <a:rPr lang="en-US" sz="1600" b="1" dirty="0">
                <a:effectLst/>
                <a:latin typeface="Bahnschrift Condensed" panose="020B0502040204020203" pitchFamily="34" charset="0"/>
                <a:ea typeface="STKaiti" panose="02010600040101010101" pitchFamily="2" charset="-122"/>
              </a:rPr>
              <a:t>SELECT</a:t>
            </a:r>
            <a:endParaRPr lang="tr-TR" sz="1600" dirty="0">
              <a:solidFill>
                <a:schemeClr val="accent1"/>
              </a:solidFill>
              <a:effectLst/>
              <a:latin typeface="Bahnschrift Light Condensed" panose="020B0502040204020203" pitchFamily="34" charset="0"/>
              <a:ea typeface="STKaiti" panose="02010600040101010101" pitchFamily="2" charset="-122"/>
              <a:cs typeface="Tahoma" panose="020B0604030504040204" pitchFamily="34" charset="0"/>
            </a:endParaRPr>
          </a:p>
          <a:p>
            <a:pPr marL="0" indent="0">
              <a:lnSpc>
                <a:spcPct val="50000"/>
              </a:lnSpc>
              <a:spcAft>
                <a:spcPts val="800"/>
              </a:spcAft>
              <a:buSzPct val="80000"/>
              <a:buNone/>
            </a:pPr>
            <a:r>
              <a:rPr lang="en-US" sz="1600" dirty="0">
                <a:solidFill>
                  <a:schemeClr val="accent1"/>
                </a:solidFill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select</a:t>
            </a:r>
            <a:r>
              <a:rPr lang="en-US" sz="1600" dirty="0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 </a:t>
            </a:r>
            <a:r>
              <a:rPr lang="en-US" sz="1600" dirty="0" err="1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channel_name</a:t>
            </a:r>
            <a:endParaRPr lang="tr-TR" sz="1600" dirty="0">
              <a:effectLst/>
              <a:latin typeface="Bahnschrift Light Condensed" panose="020B0502040204020203" pitchFamily="34" charset="0"/>
              <a:ea typeface="STKaiti" panose="02010600040101010101" pitchFamily="2" charset="-122"/>
              <a:cs typeface="Tahoma" panose="020B0604030504040204" pitchFamily="34" charset="0"/>
            </a:endParaRPr>
          </a:p>
          <a:p>
            <a:pPr marL="0" indent="0">
              <a:lnSpc>
                <a:spcPct val="50000"/>
              </a:lnSpc>
              <a:spcAft>
                <a:spcPts val="800"/>
              </a:spcAft>
              <a:buSzPct val="80000"/>
              <a:buNone/>
            </a:pPr>
            <a:r>
              <a:rPr lang="en-US" sz="1600" dirty="0">
                <a:solidFill>
                  <a:schemeClr val="accent1"/>
                </a:solidFill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from</a:t>
            </a:r>
            <a:r>
              <a:rPr lang="en-US" sz="1600" dirty="0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 </a:t>
            </a:r>
            <a:r>
              <a:rPr lang="en-US" sz="1600" dirty="0" err="1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YT_channel</a:t>
            </a:r>
            <a:r>
              <a:rPr lang="en-US" sz="1600" dirty="0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; </a:t>
            </a:r>
            <a:endParaRPr lang="tr-TR" sz="1600" dirty="0">
              <a:effectLst/>
              <a:latin typeface="Bahnschrift Light Condensed" panose="020B0502040204020203" pitchFamily="34" charset="0"/>
              <a:ea typeface="STKaiti" panose="02010600040101010101" pitchFamily="2" charset="-122"/>
              <a:cs typeface="Tahoma" panose="020B060403050404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SzPct val="80000"/>
              <a:buNone/>
            </a:pPr>
            <a:endParaRPr lang="tr-TR" sz="1600" dirty="0">
              <a:latin typeface="Bahnschrift Light Condensed" panose="020B0502040204020203" pitchFamily="34" charset="0"/>
              <a:ea typeface="STKaiti" panose="02010600040101010101" pitchFamily="2" charset="-122"/>
              <a:cs typeface="Tahoma" panose="020B060403050404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SzPct val="80000"/>
              <a:buNone/>
            </a:pPr>
            <a:endParaRPr lang="en-GB" sz="1600" dirty="0">
              <a:effectLst/>
              <a:latin typeface="Bahnschrift Light Condensed" panose="020B0502040204020203" pitchFamily="34" charset="0"/>
              <a:ea typeface="STKaiti" panose="02010600040101010101" pitchFamily="2" charset="-122"/>
              <a:cs typeface="Tahoma" panose="020B0604030504040204" pitchFamily="34" charset="0"/>
            </a:endParaRPr>
          </a:p>
          <a:p>
            <a:pPr marL="0" indent="0">
              <a:lnSpc>
                <a:spcPct val="60000"/>
              </a:lnSpc>
              <a:spcAft>
                <a:spcPts val="800"/>
              </a:spcAft>
              <a:buSzPct val="80000"/>
              <a:buNone/>
            </a:pPr>
            <a:r>
              <a:rPr lang="en-US" sz="1600" dirty="0">
                <a:solidFill>
                  <a:schemeClr val="accent1"/>
                </a:solidFill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select</a:t>
            </a:r>
            <a:r>
              <a:rPr lang="en-US" sz="1600" dirty="0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 </a:t>
            </a:r>
            <a:r>
              <a:rPr lang="en-US" sz="1600" dirty="0" err="1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video_id</a:t>
            </a:r>
            <a:r>
              <a:rPr lang="en-US" sz="1600" dirty="0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, </a:t>
            </a:r>
            <a:r>
              <a:rPr lang="en-US" sz="1600" dirty="0" err="1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num_of_like</a:t>
            </a:r>
            <a:r>
              <a:rPr lang="tr-TR" sz="1600" dirty="0"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as</a:t>
            </a:r>
            <a:r>
              <a:rPr lang="en-US" sz="1600" dirty="0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 </a:t>
            </a:r>
            <a:r>
              <a:rPr lang="tr-TR" sz="1600" dirty="0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‘</a:t>
            </a:r>
            <a:r>
              <a:rPr lang="en-US" sz="1600" dirty="0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total like of video</a:t>
            </a:r>
            <a:r>
              <a:rPr lang="tr-TR" sz="1600" dirty="0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’</a:t>
            </a:r>
          </a:p>
          <a:p>
            <a:pPr marL="0" indent="0">
              <a:lnSpc>
                <a:spcPct val="60000"/>
              </a:lnSpc>
              <a:spcAft>
                <a:spcPts val="800"/>
              </a:spcAft>
              <a:buSzPct val="80000"/>
              <a:buNone/>
            </a:pPr>
            <a:r>
              <a:rPr lang="en-US" sz="1600" dirty="0">
                <a:solidFill>
                  <a:schemeClr val="accent1"/>
                </a:solidFill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from</a:t>
            </a:r>
            <a:r>
              <a:rPr lang="en-US" sz="1600" dirty="0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 </a:t>
            </a:r>
            <a:r>
              <a:rPr lang="en-US" sz="1600" dirty="0" err="1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YT_video</a:t>
            </a:r>
            <a:r>
              <a:rPr lang="tr-TR" sz="1600" dirty="0"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;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SzPct val="80000"/>
              <a:buNone/>
            </a:pPr>
            <a:endParaRPr lang="tr-TR" sz="1600" b="1" dirty="0">
              <a:latin typeface="Bahnschrift Condensed" panose="020B0502040204020203" pitchFamily="34" charset="0"/>
              <a:ea typeface="STKaiti" panose="02010600040101010101" pitchFamily="2" charset="-122"/>
              <a:cs typeface="Tahoma" panose="020B060403050404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SzPct val="80000"/>
              <a:buFont typeface="Arial" panose="020B0604020202020204" pitchFamily="34" charset="0"/>
              <a:buChar char="•"/>
            </a:pPr>
            <a:r>
              <a:rPr lang="tr-TR" sz="1600" b="1" dirty="0">
                <a:effectLst/>
                <a:latin typeface="Bahnschrif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DISTINCT</a:t>
            </a:r>
          </a:p>
          <a:p>
            <a:pPr marL="0" indent="0">
              <a:lnSpc>
                <a:spcPct val="50000"/>
              </a:lnSpc>
              <a:spcAft>
                <a:spcPts val="800"/>
              </a:spcAft>
              <a:buSzPct val="80000"/>
              <a:buNone/>
            </a:pPr>
            <a:r>
              <a:rPr lang="en-US" sz="1600" dirty="0">
                <a:solidFill>
                  <a:schemeClr val="accent1"/>
                </a:solidFill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select distinct </a:t>
            </a:r>
            <a:r>
              <a:rPr lang="en-US" sz="1600" dirty="0" err="1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album_name</a:t>
            </a:r>
            <a:endParaRPr lang="tr-TR" sz="1600" dirty="0">
              <a:effectLst/>
              <a:latin typeface="Bahnschrift Light Condensed" panose="020B0502040204020203" pitchFamily="34" charset="0"/>
              <a:ea typeface="STKaiti" panose="02010600040101010101" pitchFamily="2" charset="-122"/>
              <a:cs typeface="Tahoma" panose="020B0604030504040204" pitchFamily="34" charset="0"/>
            </a:endParaRPr>
          </a:p>
          <a:p>
            <a:pPr marL="0" indent="0">
              <a:lnSpc>
                <a:spcPct val="50000"/>
              </a:lnSpc>
              <a:spcAft>
                <a:spcPts val="800"/>
              </a:spcAft>
              <a:buSzPct val="80000"/>
              <a:buNone/>
            </a:pPr>
            <a:r>
              <a:rPr lang="en-US" sz="1600" dirty="0">
                <a:solidFill>
                  <a:schemeClr val="accent1"/>
                </a:solidFill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from</a:t>
            </a:r>
            <a:r>
              <a:rPr lang="en-US" sz="1600" dirty="0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 </a:t>
            </a:r>
            <a:r>
              <a:rPr lang="en-US" sz="1600" dirty="0" err="1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YT_Album</a:t>
            </a:r>
            <a:endParaRPr lang="tr-TR" sz="1600" dirty="0">
              <a:effectLst/>
              <a:latin typeface="Bahnschrift Light Condensed" panose="020B0502040204020203" pitchFamily="34" charset="0"/>
              <a:ea typeface="STKaiti" panose="02010600040101010101" pitchFamily="2" charset="-122"/>
              <a:cs typeface="Tahoma" panose="020B0604030504040204" pitchFamily="34" charset="0"/>
            </a:endParaRPr>
          </a:p>
          <a:p>
            <a:pPr marL="0" indent="0">
              <a:lnSpc>
                <a:spcPct val="50000"/>
              </a:lnSpc>
              <a:spcAft>
                <a:spcPts val="800"/>
              </a:spcAft>
              <a:buSzPct val="80000"/>
              <a:buNone/>
            </a:pPr>
            <a:r>
              <a:rPr lang="en-US" sz="1600" dirty="0">
                <a:solidFill>
                  <a:schemeClr val="accent1"/>
                </a:solidFill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where</a:t>
            </a:r>
            <a:r>
              <a:rPr lang="en-US" sz="1600" dirty="0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 </a:t>
            </a:r>
            <a:r>
              <a:rPr lang="en-US" sz="1600" dirty="0" err="1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num_of_song</a:t>
            </a:r>
            <a:r>
              <a:rPr lang="en-US" sz="1600" dirty="0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 &gt; 10;</a:t>
            </a:r>
            <a:endParaRPr lang="tr-TR" sz="1600" dirty="0">
              <a:effectLst/>
              <a:latin typeface="Bahnschrift Light Condensed" panose="020B0502040204020203" pitchFamily="34" charset="0"/>
              <a:ea typeface="STKaiti" panose="02010600040101010101" pitchFamily="2" charset="-122"/>
              <a:cs typeface="Tahoma" panose="020B0604030504040204" pitchFamily="34" charset="0"/>
            </a:endParaRPr>
          </a:p>
          <a:p>
            <a:pPr marL="0" indent="0">
              <a:lnSpc>
                <a:spcPct val="50000"/>
              </a:lnSpc>
              <a:spcAft>
                <a:spcPts val="800"/>
              </a:spcAft>
              <a:buSzPct val="80000"/>
              <a:buNone/>
            </a:pPr>
            <a:endParaRPr lang="tr-TR" sz="1600" dirty="0">
              <a:effectLst/>
              <a:latin typeface="Bahnschrift Light Condensed" panose="020B0502040204020203" pitchFamily="34" charset="0"/>
              <a:ea typeface="STKaiti" panose="02010600040101010101" pitchFamily="2" charset="-122"/>
              <a:cs typeface="Tahoma" panose="020B0604030504040204" pitchFamily="34" charset="0"/>
            </a:endParaRPr>
          </a:p>
          <a:p>
            <a:pPr marL="0" indent="0">
              <a:lnSpc>
                <a:spcPct val="50000"/>
              </a:lnSpc>
              <a:spcAft>
                <a:spcPts val="800"/>
              </a:spcAft>
              <a:buSzPct val="80000"/>
              <a:buNone/>
            </a:pPr>
            <a:r>
              <a:rPr lang="en-US" sz="1600" dirty="0">
                <a:solidFill>
                  <a:schemeClr val="accent1"/>
                </a:solidFill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select distinct </a:t>
            </a:r>
            <a:r>
              <a:rPr lang="en-US" sz="1600" dirty="0" err="1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singer_name</a:t>
            </a:r>
            <a:endParaRPr lang="tr-TR" sz="1600" dirty="0">
              <a:effectLst/>
              <a:latin typeface="Bahnschrift Light Condensed" panose="020B0502040204020203" pitchFamily="34" charset="0"/>
              <a:ea typeface="STKaiti" panose="02010600040101010101" pitchFamily="2" charset="-122"/>
              <a:cs typeface="Tahoma" panose="020B0604030504040204" pitchFamily="34" charset="0"/>
            </a:endParaRPr>
          </a:p>
          <a:p>
            <a:pPr marL="0" indent="0">
              <a:lnSpc>
                <a:spcPct val="50000"/>
              </a:lnSpc>
              <a:spcAft>
                <a:spcPts val="800"/>
              </a:spcAft>
              <a:buSzPct val="80000"/>
              <a:buNone/>
            </a:pPr>
            <a:r>
              <a:rPr lang="en-US" sz="1600" dirty="0">
                <a:solidFill>
                  <a:schemeClr val="accent1"/>
                </a:solidFill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from</a:t>
            </a:r>
            <a:r>
              <a:rPr lang="en-US" sz="1600" dirty="0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 </a:t>
            </a:r>
            <a:r>
              <a:rPr lang="en-US" sz="1600" dirty="0" err="1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YT_Singe</a:t>
            </a:r>
            <a:r>
              <a:rPr lang="tr-TR" sz="1600" dirty="0"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r</a:t>
            </a:r>
            <a:endParaRPr lang="tr-TR" sz="1600" dirty="0">
              <a:effectLst/>
              <a:latin typeface="Bahnschrift Light Condensed" panose="020B0502040204020203" pitchFamily="34" charset="0"/>
              <a:ea typeface="STKaiti" panose="02010600040101010101" pitchFamily="2" charset="-122"/>
              <a:cs typeface="Tahoma" panose="020B0604030504040204" pitchFamily="34" charset="0"/>
            </a:endParaRPr>
          </a:p>
          <a:p>
            <a:pPr marL="0" indent="0">
              <a:lnSpc>
                <a:spcPct val="50000"/>
              </a:lnSpc>
              <a:spcAft>
                <a:spcPts val="800"/>
              </a:spcAft>
              <a:buSzPct val="80000"/>
              <a:buNone/>
            </a:pPr>
            <a:r>
              <a:rPr lang="en-US" sz="1600" dirty="0">
                <a:solidFill>
                  <a:schemeClr val="accent1"/>
                </a:solidFill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where</a:t>
            </a:r>
            <a:r>
              <a:rPr lang="en-US" sz="1600" dirty="0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 </a:t>
            </a:r>
            <a:r>
              <a:rPr lang="en-US" sz="1600" dirty="0" err="1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num_of_album</a:t>
            </a:r>
            <a:r>
              <a:rPr lang="en-US" sz="1600" dirty="0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 = 1;</a:t>
            </a:r>
            <a:endParaRPr lang="tr-TR" sz="1600" dirty="0">
              <a:effectLst/>
              <a:latin typeface="Bahnschrift Light Condensed" panose="020B0502040204020203" pitchFamily="34" charset="0"/>
              <a:ea typeface="STKaiti" panose="02010600040101010101" pitchFamily="2" charset="-122"/>
              <a:cs typeface="Tahoma" panose="020B060403050404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ct val="80000"/>
              <a:buFont typeface="+mj-lt"/>
              <a:buAutoNum type="arabicPeriod"/>
            </a:pPr>
            <a:endParaRPr lang="tr-TR" sz="1600" b="1" dirty="0">
              <a:effectLst/>
              <a:latin typeface="Bahnschrift Condensed" panose="020B0502040204020203" pitchFamily="34" charset="0"/>
              <a:ea typeface="STKaiti" panose="02010600040101010101" pitchFamily="2" charset="-122"/>
              <a:cs typeface="Tahoma" panose="020B0604030504040204" pitchFamily="34" charset="0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1D03E016-8A11-4273-B117-37BF43AD38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8" t="54002" r="76289" b="18997"/>
          <a:stretch/>
        </p:blipFill>
        <p:spPr bwMode="auto">
          <a:xfrm>
            <a:off x="2142316" y="290862"/>
            <a:ext cx="957229" cy="170602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DD24FA3E-3645-4C81-8259-BE4C745201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4" t="51762" r="74991" b="20045"/>
          <a:stretch/>
        </p:blipFill>
        <p:spPr bwMode="auto">
          <a:xfrm>
            <a:off x="3887936" y="1527915"/>
            <a:ext cx="978812" cy="174449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1AC6C4BB-D88D-47D8-B45C-484283D765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4" t="52453" r="68876" b="33161"/>
          <a:stretch/>
        </p:blipFill>
        <p:spPr bwMode="auto">
          <a:xfrm>
            <a:off x="2798355" y="3777641"/>
            <a:ext cx="2199542" cy="110823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F0442198-24AD-47B6-BFE9-D0A36B1DD99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8" t="52231" r="78836" b="39579"/>
          <a:stretch/>
        </p:blipFill>
        <p:spPr bwMode="auto">
          <a:xfrm>
            <a:off x="2798355" y="5514285"/>
            <a:ext cx="1079476" cy="8318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660E2773-1584-4896-BEC2-D22A5D89A28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3" t="52452" r="35637" b="38473"/>
          <a:stretch/>
        </p:blipFill>
        <p:spPr bwMode="auto">
          <a:xfrm>
            <a:off x="5519717" y="1666495"/>
            <a:ext cx="5059320" cy="5260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47ABB50F-543B-4E15-A591-969035A8A558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8" t="52232" r="76844" b="37809"/>
          <a:stretch/>
        </p:blipFill>
        <p:spPr bwMode="auto">
          <a:xfrm>
            <a:off x="7900035" y="2646947"/>
            <a:ext cx="1176587" cy="74467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İçerik Yer Tutucusu 2">
            <a:extLst>
              <a:ext uri="{FF2B5EF4-FFF2-40B4-BE49-F238E27FC236}">
                <a16:creationId xmlns:a16="http://schemas.microsoft.com/office/drawing/2014/main" id="{2396C26C-F329-4487-A403-3894B96E346C}"/>
              </a:ext>
            </a:extLst>
          </p:cNvPr>
          <p:cNvSpPr txBox="1">
            <a:spLocks/>
          </p:cNvSpPr>
          <p:nvPr/>
        </p:nvSpPr>
        <p:spPr>
          <a:xfrm>
            <a:off x="5463774" y="3777641"/>
            <a:ext cx="4503822" cy="126963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50000"/>
              </a:lnSpc>
              <a:spcAft>
                <a:spcPts val="800"/>
              </a:spcAft>
            </a:pPr>
            <a:r>
              <a:rPr lang="tr-TR" sz="1600" b="1" dirty="0">
                <a:latin typeface="Bahnschrif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AND/OR</a:t>
            </a:r>
          </a:p>
          <a:p>
            <a:pPr marL="0" indent="0">
              <a:lnSpc>
                <a:spcPct val="50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1"/>
                </a:solidFill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select</a:t>
            </a:r>
            <a:r>
              <a:rPr lang="en-US" sz="1600" dirty="0"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 username</a:t>
            </a:r>
            <a:endParaRPr lang="en-GB" sz="1600" dirty="0">
              <a:latin typeface="Bahnschrift Light Condensed" panose="020B0502040204020203" pitchFamily="34" charset="0"/>
              <a:ea typeface="STKaiti" panose="02010600040101010101" pitchFamily="2" charset="-122"/>
              <a:cs typeface="Tahoma" panose="020B0604030504040204" pitchFamily="34" charset="0"/>
            </a:endParaRPr>
          </a:p>
          <a:p>
            <a:pPr marL="0" indent="0">
              <a:lnSpc>
                <a:spcPct val="50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1"/>
                </a:solidFill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from</a:t>
            </a:r>
            <a:r>
              <a:rPr lang="en-US" sz="1600" dirty="0"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 </a:t>
            </a:r>
            <a:r>
              <a:rPr lang="en-US" sz="1600" dirty="0" err="1"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YT_User</a:t>
            </a:r>
            <a:endParaRPr lang="en-GB" sz="1600" dirty="0">
              <a:latin typeface="Bahnschrift Light Condensed" panose="020B0502040204020203" pitchFamily="34" charset="0"/>
              <a:ea typeface="STKaiti" panose="02010600040101010101" pitchFamily="2" charset="-122"/>
              <a:cs typeface="Tahoma" panose="020B0604030504040204" pitchFamily="34" charset="0"/>
            </a:endParaRPr>
          </a:p>
          <a:p>
            <a:pPr marL="0" indent="0">
              <a:lnSpc>
                <a:spcPct val="50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1"/>
                </a:solidFill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where</a:t>
            </a:r>
            <a:r>
              <a:rPr lang="en-US" sz="1600" dirty="0"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 </a:t>
            </a:r>
            <a:r>
              <a:rPr lang="en-US" sz="1600" dirty="0" err="1"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num_of_download</a:t>
            </a:r>
            <a:r>
              <a:rPr lang="en-US" sz="1600" dirty="0"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 = 5 </a:t>
            </a:r>
            <a:r>
              <a:rPr lang="en-US" sz="1600" dirty="0">
                <a:solidFill>
                  <a:schemeClr val="accent1"/>
                </a:solidFill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and</a:t>
            </a:r>
            <a:r>
              <a:rPr lang="en-US" sz="1600" dirty="0"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 </a:t>
            </a:r>
            <a:r>
              <a:rPr lang="en-US" sz="1600" dirty="0" err="1"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subscription_type</a:t>
            </a:r>
            <a:r>
              <a:rPr lang="en-US" sz="1600" dirty="0"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 = ‘Premium’;</a:t>
            </a:r>
            <a:endParaRPr lang="tr-TR" sz="1600" dirty="0">
              <a:latin typeface="Bahnschrift Light Condensed" panose="020B0502040204020203" pitchFamily="34" charset="0"/>
              <a:ea typeface="STKaiti" panose="02010600040101010101" pitchFamily="2" charset="-122"/>
              <a:cs typeface="Tahoma" panose="020B0604030504040204" pitchFamily="34" charset="0"/>
            </a:endParaRPr>
          </a:p>
          <a:p>
            <a:pPr>
              <a:lnSpc>
                <a:spcPct val="50000"/>
              </a:lnSpc>
            </a:pPr>
            <a:endParaRPr lang="en-GB" sz="1600" dirty="0">
              <a:latin typeface="Bahnschrift Light Condensed" panose="020B0502040204020203" pitchFamily="34" charset="0"/>
            </a:endParaRPr>
          </a:p>
        </p:txBody>
      </p:sp>
      <p:pic>
        <p:nvPicPr>
          <p:cNvPr id="21" name="Resim 20">
            <a:extLst>
              <a:ext uri="{FF2B5EF4-FFF2-40B4-BE49-F238E27FC236}">
                <a16:creationId xmlns:a16="http://schemas.microsoft.com/office/drawing/2014/main" id="{5AE57244-C4B5-4A92-AEFE-E4662DC75888}"/>
              </a:ext>
            </a:extLst>
          </p:cNvPr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7" t="60370" r="79209" b="34801"/>
          <a:stretch/>
        </p:blipFill>
        <p:spPr bwMode="auto">
          <a:xfrm>
            <a:off x="7270115" y="3962242"/>
            <a:ext cx="1259840" cy="45021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Resim 23">
            <a:extLst>
              <a:ext uri="{FF2B5EF4-FFF2-40B4-BE49-F238E27FC236}">
                <a16:creationId xmlns:a16="http://schemas.microsoft.com/office/drawing/2014/main" id="{A145FE0D-2B82-440C-901B-7A007A31635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7" t="51568" r="64021" b="24087"/>
          <a:stretch/>
        </p:blipFill>
        <p:spPr bwMode="auto">
          <a:xfrm>
            <a:off x="9359255" y="5008177"/>
            <a:ext cx="2439563" cy="15418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Metin kutusu 24">
            <a:extLst>
              <a:ext uri="{FF2B5EF4-FFF2-40B4-BE49-F238E27FC236}">
                <a16:creationId xmlns:a16="http://schemas.microsoft.com/office/drawing/2014/main" id="{57459779-0D01-4ECC-920C-423FB5100168}"/>
              </a:ext>
            </a:extLst>
          </p:cNvPr>
          <p:cNvSpPr txBox="1"/>
          <p:nvPr/>
        </p:nvSpPr>
        <p:spPr>
          <a:xfrm>
            <a:off x="5463774" y="5311677"/>
            <a:ext cx="4338586" cy="93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50000"/>
              </a:lnSpc>
              <a:spcBef>
                <a:spcPts val="10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select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 vide</a:t>
            </a:r>
            <a:r>
              <a:rPr lang="en-US" sz="1600" dirty="0"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_name,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publication_date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 Condensed" panose="020B0502040204020203" pitchFamily="34" charset="0"/>
              <a:ea typeface="STKaiti" panose="02010600040101010101" pitchFamily="2" charset="-122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50000"/>
              </a:lnSpc>
              <a:spcBef>
                <a:spcPts val="10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YT_Video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 Condensed" panose="020B0502040204020203" pitchFamily="34" charset="0"/>
              <a:ea typeface="STKaiti" panose="02010600040101010101" pitchFamily="2" charset="-122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50000"/>
              </a:lnSpc>
              <a:spcBef>
                <a:spcPts val="10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where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num_of_like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 &gt; 2000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or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num_of_comment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 &lt; 1000;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Light Condensed" panose="020B0502040204020203" pitchFamily="34" charset="0"/>
              <a:ea typeface="STKaiti" panose="02010600040101010101" pitchFamily="2" charset="-122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528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10E3C16B-5EB4-423D-9FA9-637ABE7A55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1360" y="222166"/>
            <a:ext cx="4967032" cy="5293110"/>
          </a:xfrm>
        </p:spPr>
        <p:txBody>
          <a:bodyPr>
            <a:normAutofit/>
          </a:bodyPr>
          <a:lstStyle/>
          <a:p>
            <a:pPr>
              <a:lnSpc>
                <a:spcPct val="50000"/>
              </a:lnSpc>
              <a:spcAft>
                <a:spcPts val="800"/>
              </a:spcAft>
            </a:pPr>
            <a:r>
              <a:rPr lang="tr-TR" sz="1600" b="1" dirty="0">
                <a:effectLst/>
                <a:latin typeface="Bahnschrif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BETWEEN</a:t>
            </a:r>
          </a:p>
          <a:p>
            <a:pPr marL="0" indent="0">
              <a:lnSpc>
                <a:spcPct val="50000"/>
              </a:lnSpc>
              <a:spcAft>
                <a:spcPts val="800"/>
              </a:spcAft>
              <a:buNone/>
            </a:pPr>
            <a:r>
              <a:rPr lang="en-US" sz="1600" dirty="0">
                <a:solidFill>
                  <a:schemeClr val="accent1"/>
                </a:solidFill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select</a:t>
            </a:r>
            <a:r>
              <a:rPr lang="en-US" sz="1600" dirty="0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 </a:t>
            </a:r>
            <a:r>
              <a:rPr lang="en-US" sz="1600" dirty="0" err="1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channel_id</a:t>
            </a:r>
            <a:r>
              <a:rPr lang="en-US" sz="1600" dirty="0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, </a:t>
            </a:r>
            <a:r>
              <a:rPr lang="en-US" sz="1600" dirty="0" err="1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chanel_name</a:t>
            </a:r>
            <a:endParaRPr lang="en-GB" sz="1600" dirty="0">
              <a:effectLst/>
              <a:latin typeface="Bahnschrift Light Condensed" panose="020B0502040204020203" pitchFamily="34" charset="0"/>
              <a:ea typeface="STKaiti" panose="02010600040101010101" pitchFamily="2" charset="-122"/>
              <a:cs typeface="Tahoma" panose="020B0604030504040204" pitchFamily="34" charset="0"/>
            </a:endParaRPr>
          </a:p>
          <a:p>
            <a:pPr marL="0" indent="0">
              <a:lnSpc>
                <a:spcPct val="50000"/>
              </a:lnSpc>
              <a:spcAft>
                <a:spcPts val="800"/>
              </a:spcAft>
              <a:buNone/>
            </a:pPr>
            <a:r>
              <a:rPr lang="en-US" sz="1600" dirty="0">
                <a:solidFill>
                  <a:schemeClr val="accent1"/>
                </a:solidFill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from</a:t>
            </a:r>
            <a:r>
              <a:rPr lang="en-US" sz="1600" dirty="0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 </a:t>
            </a:r>
            <a:r>
              <a:rPr lang="en-US" sz="1600" dirty="0" err="1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YT_Channel</a:t>
            </a:r>
            <a:endParaRPr lang="en-GB" sz="1600" dirty="0">
              <a:effectLst/>
              <a:latin typeface="Bahnschrift Light Condensed" panose="020B0502040204020203" pitchFamily="34" charset="0"/>
              <a:ea typeface="STKaiti" panose="02010600040101010101" pitchFamily="2" charset="-122"/>
              <a:cs typeface="Tahoma" panose="020B0604030504040204" pitchFamily="34" charset="0"/>
            </a:endParaRPr>
          </a:p>
          <a:p>
            <a:pPr marL="0" indent="0">
              <a:lnSpc>
                <a:spcPct val="50000"/>
              </a:lnSpc>
              <a:spcAft>
                <a:spcPts val="800"/>
              </a:spcAft>
              <a:buNone/>
            </a:pPr>
            <a:r>
              <a:rPr lang="en-US" sz="1600" dirty="0">
                <a:solidFill>
                  <a:schemeClr val="accent1"/>
                </a:solidFill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where</a:t>
            </a:r>
            <a:r>
              <a:rPr lang="en-US" sz="1600" dirty="0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 </a:t>
            </a:r>
            <a:r>
              <a:rPr lang="en-US" sz="1600" dirty="0" err="1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num_of_subscriber</a:t>
            </a:r>
            <a:r>
              <a:rPr lang="en-US" sz="1600" dirty="0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between</a:t>
            </a:r>
            <a:r>
              <a:rPr lang="en-US" sz="1600" dirty="0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 10000000 </a:t>
            </a:r>
            <a:r>
              <a:rPr lang="en-US" sz="1600" dirty="0">
                <a:solidFill>
                  <a:schemeClr val="accent1"/>
                </a:solidFill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and</a:t>
            </a:r>
            <a:r>
              <a:rPr lang="en-US" sz="1600" dirty="0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 50000000;</a:t>
            </a:r>
            <a:endParaRPr lang="tr-TR" sz="1600" dirty="0">
              <a:effectLst/>
              <a:latin typeface="Bahnschrift Light Condensed" panose="020B0502040204020203" pitchFamily="34" charset="0"/>
              <a:ea typeface="STKaiti" panose="02010600040101010101" pitchFamily="2" charset="-122"/>
              <a:cs typeface="Tahoma" panose="020B0604030504040204" pitchFamily="34" charset="0"/>
            </a:endParaRPr>
          </a:p>
          <a:p>
            <a:pPr marL="0" indent="0">
              <a:lnSpc>
                <a:spcPct val="50000"/>
              </a:lnSpc>
              <a:spcAft>
                <a:spcPts val="800"/>
              </a:spcAft>
              <a:buNone/>
            </a:pPr>
            <a:endParaRPr lang="tr-TR" sz="1600" dirty="0">
              <a:latin typeface="Bahnschrift Light Condensed" panose="020B0502040204020203" pitchFamily="34" charset="0"/>
              <a:ea typeface="STKaiti" panose="02010600040101010101" pitchFamily="2" charset="-122"/>
              <a:cs typeface="Tahoma" panose="020B0604030504040204" pitchFamily="34" charset="0"/>
            </a:endParaRPr>
          </a:p>
          <a:p>
            <a:pPr marL="0" indent="0">
              <a:lnSpc>
                <a:spcPct val="50000"/>
              </a:lnSpc>
              <a:spcAft>
                <a:spcPts val="800"/>
              </a:spcAft>
              <a:buNone/>
            </a:pPr>
            <a:r>
              <a:rPr lang="en-US" sz="1600" dirty="0">
                <a:solidFill>
                  <a:schemeClr val="accent1"/>
                </a:solidFill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select</a:t>
            </a:r>
            <a:r>
              <a:rPr lang="en-US" sz="1600" dirty="0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 </a:t>
            </a:r>
            <a:r>
              <a:rPr lang="en-US" sz="1600" dirty="0" err="1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song_name</a:t>
            </a:r>
            <a:endParaRPr lang="en-GB" sz="1600" dirty="0">
              <a:effectLst/>
              <a:latin typeface="Bahnschrift Light Condensed" panose="020B0502040204020203" pitchFamily="34" charset="0"/>
              <a:ea typeface="STKaiti" panose="02010600040101010101" pitchFamily="2" charset="-122"/>
              <a:cs typeface="Tahoma" panose="020B0604030504040204" pitchFamily="34" charset="0"/>
            </a:endParaRPr>
          </a:p>
          <a:p>
            <a:pPr marL="0" indent="0">
              <a:lnSpc>
                <a:spcPct val="50000"/>
              </a:lnSpc>
              <a:spcAft>
                <a:spcPts val="800"/>
              </a:spcAft>
              <a:buNone/>
            </a:pPr>
            <a:r>
              <a:rPr lang="en-US" sz="1600" dirty="0">
                <a:solidFill>
                  <a:schemeClr val="accent1"/>
                </a:solidFill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from</a:t>
            </a:r>
            <a:r>
              <a:rPr lang="en-US" sz="1600" dirty="0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 </a:t>
            </a:r>
            <a:r>
              <a:rPr lang="en-US" sz="1600" dirty="0" err="1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YT_Music</a:t>
            </a:r>
            <a:endParaRPr lang="en-GB" sz="1600" dirty="0">
              <a:effectLst/>
              <a:latin typeface="Bahnschrift Light Condensed" panose="020B0502040204020203" pitchFamily="34" charset="0"/>
              <a:ea typeface="STKaiti" panose="02010600040101010101" pitchFamily="2" charset="-122"/>
              <a:cs typeface="Tahoma" panose="020B0604030504040204" pitchFamily="34" charset="0"/>
            </a:endParaRPr>
          </a:p>
          <a:p>
            <a:pPr marL="0" indent="0">
              <a:lnSpc>
                <a:spcPct val="50000"/>
              </a:lnSpc>
              <a:spcAft>
                <a:spcPts val="800"/>
              </a:spcAft>
              <a:buNone/>
              <a:tabLst>
                <a:tab pos="3060065" algn="ctr"/>
              </a:tabLst>
            </a:pPr>
            <a:r>
              <a:rPr lang="en-US" sz="1600" dirty="0">
                <a:solidFill>
                  <a:schemeClr val="accent1"/>
                </a:solidFill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where</a:t>
            </a:r>
            <a:r>
              <a:rPr lang="en-US" sz="1600" dirty="0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 </a:t>
            </a:r>
            <a:r>
              <a:rPr lang="en-US" sz="1600" dirty="0" err="1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release_year</a:t>
            </a:r>
            <a:r>
              <a:rPr lang="en-US" sz="1600" dirty="0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between</a:t>
            </a:r>
            <a:r>
              <a:rPr lang="en-US" sz="1600" dirty="0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 2000 </a:t>
            </a:r>
            <a:r>
              <a:rPr lang="en-US" sz="1600" dirty="0">
                <a:solidFill>
                  <a:schemeClr val="accent1"/>
                </a:solidFill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and</a:t>
            </a:r>
            <a:r>
              <a:rPr lang="en-US" sz="1600" dirty="0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 2015;</a:t>
            </a:r>
            <a:endParaRPr lang="tr-TR" sz="1600" b="1" dirty="0">
              <a:effectLst/>
              <a:latin typeface="Bahnschrift Condensed" panose="020B0502040204020203" pitchFamily="34" charset="0"/>
              <a:ea typeface="STKaiti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1600" b="1" dirty="0">
              <a:latin typeface="Bahnschrift Condensed" panose="020B0502040204020203" pitchFamily="34" charset="0"/>
              <a:ea typeface="STKaiti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effectLst/>
                <a:latin typeface="Bahnschrift Condensed" panose="020B0502040204020203" pitchFamily="34" charset="0"/>
                <a:ea typeface="STKaiti" panose="02010600040101010101" pitchFamily="2" charset="-122"/>
              </a:rPr>
              <a:t>ORDER BY </a:t>
            </a:r>
            <a:endParaRPr lang="tr-TR" sz="1600" b="1" dirty="0">
              <a:effectLst/>
              <a:latin typeface="Bahnschrift Condensed" panose="020B0502040204020203" pitchFamily="34" charset="0"/>
              <a:ea typeface="STKaiti" panose="02010600040101010101" pitchFamily="2" charset="-122"/>
            </a:endParaRPr>
          </a:p>
          <a:p>
            <a:pPr marL="0" indent="0">
              <a:lnSpc>
                <a:spcPct val="50000"/>
              </a:lnSpc>
              <a:spcAft>
                <a:spcPts val="800"/>
              </a:spcAft>
              <a:buNone/>
            </a:pPr>
            <a:r>
              <a:rPr lang="en-US" sz="1600" dirty="0">
                <a:solidFill>
                  <a:schemeClr val="accent1"/>
                </a:solidFill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select</a:t>
            </a:r>
            <a:r>
              <a:rPr lang="en-US" sz="1600" dirty="0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 *</a:t>
            </a:r>
            <a:endParaRPr lang="en-GB" sz="1600" dirty="0">
              <a:effectLst/>
              <a:latin typeface="Bahnschrift Light Condensed" panose="020B0502040204020203" pitchFamily="34" charset="0"/>
              <a:ea typeface="STKaiti" panose="02010600040101010101" pitchFamily="2" charset="-122"/>
              <a:cs typeface="Tahoma" panose="020B0604030504040204" pitchFamily="34" charset="0"/>
            </a:endParaRPr>
          </a:p>
          <a:p>
            <a:pPr marL="0" indent="0">
              <a:lnSpc>
                <a:spcPct val="50000"/>
              </a:lnSpc>
              <a:spcAft>
                <a:spcPts val="800"/>
              </a:spcAft>
              <a:buNone/>
            </a:pPr>
            <a:r>
              <a:rPr lang="en-US" sz="1600" dirty="0">
                <a:solidFill>
                  <a:schemeClr val="accent1"/>
                </a:solidFill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from</a:t>
            </a:r>
            <a:r>
              <a:rPr lang="en-US" sz="1600" dirty="0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 </a:t>
            </a:r>
            <a:r>
              <a:rPr lang="en-US" sz="1600" dirty="0" err="1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YT_video</a:t>
            </a:r>
            <a:endParaRPr lang="en-GB" sz="1600" dirty="0">
              <a:effectLst/>
              <a:latin typeface="Bahnschrift Light Condensed" panose="020B0502040204020203" pitchFamily="34" charset="0"/>
              <a:ea typeface="STKaiti" panose="02010600040101010101" pitchFamily="2" charset="-122"/>
              <a:cs typeface="Tahoma" panose="020B0604030504040204" pitchFamily="34" charset="0"/>
            </a:endParaRPr>
          </a:p>
          <a:p>
            <a:pPr marL="0" indent="0">
              <a:lnSpc>
                <a:spcPct val="50000"/>
              </a:lnSpc>
              <a:spcAft>
                <a:spcPts val="800"/>
              </a:spcAft>
              <a:buNone/>
            </a:pPr>
            <a:r>
              <a:rPr lang="en-US" sz="1600" dirty="0">
                <a:solidFill>
                  <a:schemeClr val="accent1"/>
                </a:solidFill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order by </a:t>
            </a:r>
            <a:r>
              <a:rPr lang="en-US" sz="1600" dirty="0" err="1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num_of_comment</a:t>
            </a:r>
            <a:r>
              <a:rPr lang="en-US" sz="1600" dirty="0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asc</a:t>
            </a:r>
            <a:r>
              <a:rPr lang="en-US" sz="1600" dirty="0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;</a:t>
            </a:r>
            <a:endParaRPr lang="tr-TR" sz="1600" dirty="0">
              <a:effectLst/>
              <a:latin typeface="Bahnschrift Light Condensed" panose="020B0502040204020203" pitchFamily="34" charset="0"/>
              <a:ea typeface="STKaiti" panose="02010600040101010101" pitchFamily="2" charset="-122"/>
              <a:cs typeface="Tahoma" panose="020B0604030504040204" pitchFamily="34" charset="0"/>
            </a:endParaRPr>
          </a:p>
          <a:p>
            <a:pPr marL="0" indent="0">
              <a:lnSpc>
                <a:spcPct val="50000"/>
              </a:lnSpc>
              <a:spcAft>
                <a:spcPts val="800"/>
              </a:spcAft>
              <a:buNone/>
            </a:pPr>
            <a:endParaRPr lang="tr-TR" sz="1600" dirty="0">
              <a:effectLst/>
              <a:latin typeface="Bahnschrift Light Condensed" panose="020B0502040204020203" pitchFamily="34" charset="0"/>
              <a:ea typeface="STKaiti" panose="02010600040101010101" pitchFamily="2" charset="-122"/>
              <a:cs typeface="Tahoma" panose="020B0604030504040204" pitchFamily="34" charset="0"/>
            </a:endParaRPr>
          </a:p>
        </p:txBody>
      </p:sp>
      <p:pic>
        <p:nvPicPr>
          <p:cNvPr id="17" name="Resim 16">
            <a:extLst>
              <a:ext uri="{FF2B5EF4-FFF2-40B4-BE49-F238E27FC236}">
                <a16:creationId xmlns:a16="http://schemas.microsoft.com/office/drawing/2014/main" id="{8DCD4C06-03D0-43F1-9201-F95E007D279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3" t="51568" r="70744" b="41571"/>
          <a:stretch/>
        </p:blipFill>
        <p:spPr bwMode="auto">
          <a:xfrm>
            <a:off x="2968558" y="381837"/>
            <a:ext cx="2339975" cy="64706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Resim 17">
            <a:extLst>
              <a:ext uri="{FF2B5EF4-FFF2-40B4-BE49-F238E27FC236}">
                <a16:creationId xmlns:a16="http://schemas.microsoft.com/office/drawing/2014/main" id="{70935D52-DF0C-4D5E-940E-0B99DBC0774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8" t="51126" r="74479" b="36038"/>
          <a:stretch/>
        </p:blipFill>
        <p:spPr bwMode="auto">
          <a:xfrm>
            <a:off x="3430164" y="1771106"/>
            <a:ext cx="1619885" cy="11315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D0C6101D-F15B-4697-BEAD-3FEC0CC02F4C}"/>
              </a:ext>
            </a:extLst>
          </p:cNvPr>
          <p:cNvSpPr txBox="1"/>
          <p:nvPr/>
        </p:nvSpPr>
        <p:spPr>
          <a:xfrm>
            <a:off x="6018996" y="381837"/>
            <a:ext cx="3590223" cy="1713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accent1"/>
                </a:solidFill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select</a:t>
            </a:r>
            <a:r>
              <a:rPr lang="en-US" sz="1600" dirty="0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 </a:t>
            </a:r>
            <a:r>
              <a:rPr lang="en-US" sz="1600" dirty="0" err="1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channel_name</a:t>
            </a:r>
            <a:r>
              <a:rPr lang="en-US" sz="1600" dirty="0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, </a:t>
            </a:r>
            <a:r>
              <a:rPr lang="en-US" sz="1600" dirty="0" err="1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num_of_subscriber</a:t>
            </a:r>
            <a:endParaRPr lang="en-GB" sz="1600" dirty="0">
              <a:effectLst/>
              <a:latin typeface="Bahnschrift Light Condensed" panose="020B0502040204020203" pitchFamily="34" charset="0"/>
              <a:ea typeface="STKaiti" panose="02010600040101010101" pitchFamily="2" charset="-122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accent1"/>
                </a:solidFill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from</a:t>
            </a:r>
            <a:r>
              <a:rPr lang="en-US" sz="1600" dirty="0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 </a:t>
            </a:r>
            <a:r>
              <a:rPr lang="en-US" sz="1600" dirty="0" err="1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YT_Channel</a:t>
            </a:r>
            <a:endParaRPr lang="en-GB" sz="1600" dirty="0">
              <a:effectLst/>
              <a:latin typeface="Bahnschrift Light Condensed" panose="020B0502040204020203" pitchFamily="34" charset="0"/>
              <a:ea typeface="STKaiti" panose="02010600040101010101" pitchFamily="2" charset="-122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accent1"/>
                </a:solidFill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order by </a:t>
            </a:r>
            <a:r>
              <a:rPr lang="en-US" sz="1600" dirty="0" err="1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channel_name</a:t>
            </a:r>
            <a:r>
              <a:rPr lang="en-US" sz="1600" dirty="0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desc</a:t>
            </a:r>
            <a:r>
              <a:rPr lang="en-US" sz="1600" dirty="0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;</a:t>
            </a:r>
            <a:endParaRPr lang="en-GB" sz="1600" dirty="0">
              <a:effectLst/>
              <a:latin typeface="Bahnschrift Light Condensed" panose="020B0502040204020203" pitchFamily="34" charset="0"/>
              <a:ea typeface="STKaiti" panose="02010600040101010101" pitchFamily="2" charset="-122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b="1" dirty="0">
              <a:effectLst/>
              <a:latin typeface="Bahnschrift Condensed" panose="020B0502040204020203" pitchFamily="34" charset="0"/>
              <a:ea typeface="STKaiti" panose="02010600040101010101" pitchFamily="2" charset="-122"/>
            </a:endParaRPr>
          </a:p>
          <a:p>
            <a:endParaRPr lang="en-GB" dirty="0"/>
          </a:p>
        </p:txBody>
      </p:sp>
      <p:pic>
        <p:nvPicPr>
          <p:cNvPr id="20" name="Resim 19">
            <a:extLst>
              <a:ext uri="{FF2B5EF4-FFF2-40B4-BE49-F238E27FC236}">
                <a16:creationId xmlns:a16="http://schemas.microsoft.com/office/drawing/2014/main" id="{41B2A0AE-8602-4DE9-8AEB-1F27FCA1CC3E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3" t="45813" r="16216" b="27850"/>
          <a:stretch/>
        </p:blipFill>
        <p:spPr bwMode="auto">
          <a:xfrm>
            <a:off x="222149" y="4890894"/>
            <a:ext cx="5492817" cy="124876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Resim 20">
            <a:extLst>
              <a:ext uri="{FF2B5EF4-FFF2-40B4-BE49-F238E27FC236}">
                <a16:creationId xmlns:a16="http://schemas.microsoft.com/office/drawing/2014/main" id="{60DA13C2-91D6-4F5F-BCE7-0CA08DED5A91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8" t="46034" r="68005" b="27850"/>
          <a:stretch/>
        </p:blipFill>
        <p:spPr bwMode="auto">
          <a:xfrm>
            <a:off x="9223442" y="222166"/>
            <a:ext cx="2339975" cy="20447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" name="Metin kutusu 21">
            <a:extLst>
              <a:ext uri="{FF2B5EF4-FFF2-40B4-BE49-F238E27FC236}">
                <a16:creationId xmlns:a16="http://schemas.microsoft.com/office/drawing/2014/main" id="{3150009A-FEFC-4715-977C-20BB0BCAB2E0}"/>
              </a:ext>
            </a:extLst>
          </p:cNvPr>
          <p:cNvSpPr txBox="1"/>
          <p:nvPr/>
        </p:nvSpPr>
        <p:spPr>
          <a:xfrm>
            <a:off x="6018996" y="2626388"/>
            <a:ext cx="3590223" cy="3759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effectLst/>
                <a:latin typeface="Bahnschrift Condensed" panose="020B0502040204020203" pitchFamily="34" charset="0"/>
                <a:ea typeface="STKaiti" panose="02010600040101010101" pitchFamily="2" charset="-122"/>
              </a:rPr>
              <a:t>GROUP BY</a:t>
            </a:r>
            <a:endParaRPr lang="tr-TR" sz="1600" b="1" dirty="0">
              <a:effectLst/>
              <a:latin typeface="Bahnschrift Condensed" panose="020B0502040204020203" pitchFamily="34" charset="0"/>
              <a:ea typeface="STKaiti" panose="02010600040101010101" pitchFamily="2" charset="-122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accent1"/>
                </a:solidFill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select avg</a:t>
            </a:r>
            <a:r>
              <a:rPr lang="en-US" sz="1600" dirty="0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(</a:t>
            </a:r>
            <a:r>
              <a:rPr lang="en-US" sz="1600" dirty="0" err="1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num_of_download</a:t>
            </a:r>
            <a:r>
              <a:rPr lang="en-US" sz="1600" dirty="0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), </a:t>
            </a:r>
            <a:r>
              <a:rPr lang="en-US" sz="1600" dirty="0" err="1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subscription_Type</a:t>
            </a:r>
            <a:endParaRPr lang="en-GB" sz="1600" dirty="0">
              <a:effectLst/>
              <a:latin typeface="Bahnschrift Light Condensed" panose="020B0502040204020203" pitchFamily="34" charset="0"/>
              <a:ea typeface="STKaiti" panose="02010600040101010101" pitchFamily="2" charset="-122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accent1"/>
                </a:solidFill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from</a:t>
            </a:r>
            <a:r>
              <a:rPr lang="en-US" sz="1600" dirty="0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 </a:t>
            </a:r>
            <a:r>
              <a:rPr lang="en-US" sz="1600" dirty="0" err="1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YT_User</a:t>
            </a:r>
            <a:endParaRPr lang="en-GB" sz="1600" dirty="0">
              <a:effectLst/>
              <a:latin typeface="Bahnschrift Light Condensed" panose="020B0502040204020203" pitchFamily="34" charset="0"/>
              <a:ea typeface="STKaiti" panose="02010600040101010101" pitchFamily="2" charset="-122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accent1"/>
                </a:solidFill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group by </a:t>
            </a:r>
            <a:r>
              <a:rPr lang="en-US" sz="1600" dirty="0" err="1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subscription_type</a:t>
            </a:r>
            <a:r>
              <a:rPr lang="en-US" sz="1600" dirty="0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;</a:t>
            </a:r>
            <a:endParaRPr lang="en-GB" sz="1600" dirty="0">
              <a:effectLst/>
              <a:latin typeface="Bahnschrift Light Condensed" panose="020B0502040204020203" pitchFamily="34" charset="0"/>
              <a:ea typeface="STKaiti" panose="02010600040101010101" pitchFamily="2" charset="-122"/>
              <a:cs typeface="Tahoma" panose="020B0604030504040204" pitchFamily="34" charset="0"/>
            </a:endParaRPr>
          </a:p>
          <a:p>
            <a:endParaRPr lang="tr-TR" sz="1600" dirty="0">
              <a:latin typeface="Bahnschrift Light Condensed" panose="020B0502040204020203" pitchFamily="34" charset="0"/>
            </a:endParaRPr>
          </a:p>
          <a:p>
            <a:endParaRPr lang="tr-TR" sz="1600" dirty="0">
              <a:latin typeface="Bahnschrift Light Condensed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accent1"/>
                </a:solidFill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select</a:t>
            </a:r>
            <a:r>
              <a:rPr lang="en-US" sz="1600" dirty="0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 location, </a:t>
            </a:r>
            <a:r>
              <a:rPr lang="en-US" sz="1600" dirty="0">
                <a:solidFill>
                  <a:schemeClr val="accent1"/>
                </a:solidFill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avg</a:t>
            </a:r>
            <a:r>
              <a:rPr lang="en-US" sz="1600" dirty="0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(</a:t>
            </a:r>
            <a:r>
              <a:rPr lang="en-US" sz="1600" dirty="0" err="1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num_of_video</a:t>
            </a:r>
            <a:r>
              <a:rPr lang="en-US" sz="1600" dirty="0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)</a:t>
            </a:r>
            <a:endParaRPr lang="en-GB" sz="1600" dirty="0">
              <a:effectLst/>
              <a:latin typeface="Bahnschrift Light Condensed" panose="020B0502040204020203" pitchFamily="34" charset="0"/>
              <a:ea typeface="STKaiti" panose="02010600040101010101" pitchFamily="2" charset="-122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accent1"/>
                </a:solidFill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from</a:t>
            </a:r>
            <a:r>
              <a:rPr lang="en-US" sz="1600" dirty="0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 </a:t>
            </a:r>
            <a:r>
              <a:rPr lang="en-US" sz="1600" dirty="0" err="1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YT_Channel</a:t>
            </a:r>
            <a:endParaRPr lang="en-GB" sz="1600" dirty="0">
              <a:effectLst/>
              <a:latin typeface="Bahnschrift Light Condensed" panose="020B0502040204020203" pitchFamily="34" charset="0"/>
              <a:ea typeface="STKaiti" panose="02010600040101010101" pitchFamily="2" charset="-122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accent1"/>
                </a:solidFill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where</a:t>
            </a:r>
            <a:r>
              <a:rPr lang="en-US" sz="1600" dirty="0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 </a:t>
            </a:r>
            <a:r>
              <a:rPr lang="en-US" sz="1600" dirty="0" err="1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num_of_view</a:t>
            </a:r>
            <a:r>
              <a:rPr lang="en-US" sz="1600" dirty="0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 &gt; 1000000000</a:t>
            </a:r>
            <a:endParaRPr lang="en-GB" sz="1600" dirty="0">
              <a:effectLst/>
              <a:latin typeface="Bahnschrift Light Condensed" panose="020B0502040204020203" pitchFamily="34" charset="0"/>
              <a:ea typeface="STKaiti" panose="02010600040101010101" pitchFamily="2" charset="-122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accent1"/>
                </a:solidFill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group by </a:t>
            </a:r>
            <a:r>
              <a:rPr lang="en-US" sz="1600" dirty="0">
                <a:effectLst/>
                <a:latin typeface="Bahnschrift Light Condensed" panose="020B0502040204020203" pitchFamily="34" charset="0"/>
                <a:ea typeface="STKaiti" panose="02010600040101010101" pitchFamily="2" charset="-122"/>
                <a:cs typeface="Tahoma" panose="020B0604030504040204" pitchFamily="34" charset="0"/>
              </a:rPr>
              <a:t>location; </a:t>
            </a:r>
            <a:endParaRPr lang="en-GB" sz="1600" dirty="0">
              <a:effectLst/>
              <a:latin typeface="Bahnschrift Light Condensed" panose="020B0502040204020203" pitchFamily="34" charset="0"/>
              <a:ea typeface="STKaiti" panose="02010600040101010101" pitchFamily="2" charset="-122"/>
              <a:cs typeface="Tahoma" panose="020B0604030504040204" pitchFamily="34" charset="0"/>
            </a:endParaRPr>
          </a:p>
          <a:p>
            <a:endParaRPr lang="en-GB" sz="1600" dirty="0"/>
          </a:p>
        </p:txBody>
      </p:sp>
      <p:pic>
        <p:nvPicPr>
          <p:cNvPr id="26" name="Resim 25">
            <a:extLst>
              <a:ext uri="{FF2B5EF4-FFF2-40B4-BE49-F238E27FC236}">
                <a16:creationId xmlns:a16="http://schemas.microsoft.com/office/drawing/2014/main" id="{1BC246C9-3810-45B1-8543-862DE1B01D55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3" t="45813" r="66760" b="46662"/>
          <a:stretch/>
        </p:blipFill>
        <p:spPr bwMode="auto">
          <a:xfrm>
            <a:off x="8563556" y="3429000"/>
            <a:ext cx="2699385" cy="63690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Resim 26">
            <a:extLst>
              <a:ext uri="{FF2B5EF4-FFF2-40B4-BE49-F238E27FC236}">
                <a16:creationId xmlns:a16="http://schemas.microsoft.com/office/drawing/2014/main" id="{07ACBDC9-3C4A-49FB-B3E8-432E06835908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8" t="55551" r="69997" b="39137"/>
          <a:stretch/>
        </p:blipFill>
        <p:spPr bwMode="auto">
          <a:xfrm>
            <a:off x="8563556" y="5228039"/>
            <a:ext cx="2699385" cy="5441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12026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sim 10">
            <a:extLst>
              <a:ext uri="{FF2B5EF4-FFF2-40B4-BE49-F238E27FC236}">
                <a16:creationId xmlns:a16="http://schemas.microsoft.com/office/drawing/2014/main" id="{C656394D-E175-4DA7-A7FE-8562FA88A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00" y="864076"/>
            <a:ext cx="11700000" cy="512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23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Resim 19">
            <a:extLst>
              <a:ext uri="{FF2B5EF4-FFF2-40B4-BE49-F238E27FC236}">
                <a16:creationId xmlns:a16="http://schemas.microsoft.com/office/drawing/2014/main" id="{24F31715-6F78-4DD5-A252-3669A060BB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" t="7120"/>
          <a:stretch/>
        </p:blipFill>
        <p:spPr>
          <a:xfrm>
            <a:off x="1056000" y="441668"/>
            <a:ext cx="10080000" cy="597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83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 7">
            <a:extLst>
              <a:ext uri="{FF2B5EF4-FFF2-40B4-BE49-F238E27FC236}">
                <a16:creationId xmlns:a16="http://schemas.microsoft.com/office/drawing/2014/main" id="{CEA845B3-4D3B-4475-A814-3F3C8EFC1A47}"/>
              </a:ext>
            </a:extLst>
          </p:cNvPr>
          <p:cNvGrpSpPr/>
          <p:nvPr/>
        </p:nvGrpSpPr>
        <p:grpSpPr>
          <a:xfrm>
            <a:off x="509395" y="797354"/>
            <a:ext cx="11173211" cy="5256000"/>
            <a:chOff x="509395" y="797354"/>
            <a:chExt cx="11173211" cy="5256000"/>
          </a:xfrm>
        </p:grpSpPr>
        <p:pic>
          <p:nvPicPr>
            <p:cNvPr id="4" name="Resim 3">
              <a:extLst>
                <a:ext uri="{FF2B5EF4-FFF2-40B4-BE49-F238E27FC236}">
                  <a16:creationId xmlns:a16="http://schemas.microsoft.com/office/drawing/2014/main" id="{11AD1906-9572-49FF-B9F1-2A5AB1788F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14" t="4451" r="26276" b="49580"/>
            <a:stretch/>
          </p:blipFill>
          <p:spPr bwMode="auto">
            <a:xfrm>
              <a:off x="509395" y="797354"/>
              <a:ext cx="5538931" cy="52560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" name="Resim 4">
              <a:extLst>
                <a:ext uri="{FF2B5EF4-FFF2-40B4-BE49-F238E27FC236}">
                  <a16:creationId xmlns:a16="http://schemas.microsoft.com/office/drawing/2014/main" id="{A5DE24F0-4204-4FCF-8F28-9A513528B9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02" t="4504" r="27836" b="49608"/>
            <a:stretch/>
          </p:blipFill>
          <p:spPr bwMode="auto">
            <a:xfrm>
              <a:off x="6290087" y="797354"/>
              <a:ext cx="5392519" cy="52560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00316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 20">
            <a:extLst>
              <a:ext uri="{FF2B5EF4-FFF2-40B4-BE49-F238E27FC236}">
                <a16:creationId xmlns:a16="http://schemas.microsoft.com/office/drawing/2014/main" id="{ABBF5499-9351-40BC-B8C3-290F7FCB4345}"/>
              </a:ext>
            </a:extLst>
          </p:cNvPr>
          <p:cNvGrpSpPr/>
          <p:nvPr/>
        </p:nvGrpSpPr>
        <p:grpSpPr>
          <a:xfrm>
            <a:off x="1341091" y="801000"/>
            <a:ext cx="9509818" cy="5256000"/>
            <a:chOff x="1779321" y="801000"/>
            <a:chExt cx="9509818" cy="5256000"/>
          </a:xfrm>
        </p:grpSpPr>
        <p:grpSp>
          <p:nvGrpSpPr>
            <p:cNvPr id="20" name="Grup 19">
              <a:extLst>
                <a:ext uri="{FF2B5EF4-FFF2-40B4-BE49-F238E27FC236}">
                  <a16:creationId xmlns:a16="http://schemas.microsoft.com/office/drawing/2014/main" id="{42DC8EFC-BBB3-47B5-8C8C-173A271FDE7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79321" y="801000"/>
              <a:ext cx="4232596" cy="5256000"/>
              <a:chOff x="871331" y="-3296889"/>
              <a:chExt cx="5687124" cy="7062220"/>
            </a:xfrm>
          </p:grpSpPr>
          <p:pic>
            <p:nvPicPr>
              <p:cNvPr id="19" name="Resim 18">
                <a:extLst>
                  <a:ext uri="{FF2B5EF4-FFF2-40B4-BE49-F238E27FC236}">
                    <a16:creationId xmlns:a16="http://schemas.microsoft.com/office/drawing/2014/main" id="{54B074D5-D4F8-47BC-9ED1-00856F5A26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822" t="46165" r="10529" b="36989"/>
              <a:stretch/>
            </p:blipFill>
            <p:spPr>
              <a:xfrm>
                <a:off x="871331" y="3492062"/>
                <a:ext cx="5687124" cy="273269"/>
              </a:xfrm>
              <a:prstGeom prst="rect">
                <a:avLst/>
              </a:prstGeom>
            </p:spPr>
          </p:pic>
          <p:pic>
            <p:nvPicPr>
              <p:cNvPr id="12" name="Resim 11">
                <a:extLst>
                  <a:ext uri="{FF2B5EF4-FFF2-40B4-BE49-F238E27FC236}">
                    <a16:creationId xmlns:a16="http://schemas.microsoft.com/office/drawing/2014/main" id="{5A3DFFEF-6B71-4C6A-B4F1-24CECB6CBA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272" t="4391" r="28126" b="40820"/>
              <a:stretch/>
            </p:blipFill>
            <p:spPr bwMode="auto">
              <a:xfrm>
                <a:off x="871331" y="-3296889"/>
                <a:ext cx="5687124" cy="6836273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pic>
          <p:nvPicPr>
            <p:cNvPr id="13" name="Resim 12">
              <a:extLst>
                <a:ext uri="{FF2B5EF4-FFF2-40B4-BE49-F238E27FC236}">
                  <a16:creationId xmlns:a16="http://schemas.microsoft.com/office/drawing/2014/main" id="{A93FD65C-8F0B-4681-82A9-AAF43942F7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24" t="4593" r="31507" b="42573"/>
            <a:stretch/>
          </p:blipFill>
          <p:spPr bwMode="auto">
            <a:xfrm>
              <a:off x="7450992" y="801000"/>
              <a:ext cx="3838147" cy="52560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98871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 16">
            <a:extLst>
              <a:ext uri="{FF2B5EF4-FFF2-40B4-BE49-F238E27FC236}">
                <a16:creationId xmlns:a16="http://schemas.microsoft.com/office/drawing/2014/main" id="{2A2A0E87-FB3E-48D4-8B81-9CF889AFB2DB}"/>
              </a:ext>
            </a:extLst>
          </p:cNvPr>
          <p:cNvGrpSpPr/>
          <p:nvPr/>
        </p:nvGrpSpPr>
        <p:grpSpPr>
          <a:xfrm>
            <a:off x="727525" y="1089000"/>
            <a:ext cx="10736950" cy="4680000"/>
            <a:chOff x="592928" y="1089000"/>
            <a:chExt cx="10736950" cy="4680000"/>
          </a:xfrm>
        </p:grpSpPr>
        <p:pic>
          <p:nvPicPr>
            <p:cNvPr id="11" name="Resim 10">
              <a:extLst>
                <a:ext uri="{FF2B5EF4-FFF2-40B4-BE49-F238E27FC236}">
                  <a16:creationId xmlns:a16="http://schemas.microsoft.com/office/drawing/2014/main" id="{3747DBC0-3CB9-487E-B906-58F98A3EBC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26" t="13539" r="28352" b="49446"/>
            <a:stretch/>
          </p:blipFill>
          <p:spPr bwMode="auto">
            <a:xfrm>
              <a:off x="592928" y="1089000"/>
              <a:ext cx="5398865" cy="46800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16" name="Grup 15">
              <a:extLst>
                <a:ext uri="{FF2B5EF4-FFF2-40B4-BE49-F238E27FC236}">
                  <a16:creationId xmlns:a16="http://schemas.microsoft.com/office/drawing/2014/main" id="{1596738C-5343-4101-A1F2-1006F0DEA28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89986" y="1089000"/>
              <a:ext cx="4739892" cy="4680000"/>
              <a:chOff x="4152695" y="-2421843"/>
              <a:chExt cx="6444658" cy="6363225"/>
            </a:xfrm>
          </p:grpSpPr>
          <p:pic>
            <p:nvPicPr>
              <p:cNvPr id="15" name="Resim 14">
                <a:extLst>
                  <a:ext uri="{FF2B5EF4-FFF2-40B4-BE49-F238E27FC236}">
                    <a16:creationId xmlns:a16="http://schemas.microsoft.com/office/drawing/2014/main" id="{6FA5E19C-C60A-4ADF-B93A-17ADC38F19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036" t="42781" r="18182" b="47793"/>
              <a:stretch/>
            </p:blipFill>
            <p:spPr>
              <a:xfrm>
                <a:off x="4152695" y="3531478"/>
                <a:ext cx="6444658" cy="409904"/>
              </a:xfrm>
              <a:prstGeom prst="rect">
                <a:avLst/>
              </a:prstGeom>
            </p:spPr>
          </p:pic>
          <p:pic>
            <p:nvPicPr>
              <p:cNvPr id="12" name="Resim 11">
                <a:extLst>
                  <a:ext uri="{FF2B5EF4-FFF2-40B4-BE49-F238E27FC236}">
                    <a16:creationId xmlns:a16="http://schemas.microsoft.com/office/drawing/2014/main" id="{4509719A-0BDA-4C69-9638-41FA7D1032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566" t="14770" r="30774" b="47229"/>
              <a:stretch/>
            </p:blipFill>
            <p:spPr bwMode="auto">
              <a:xfrm>
                <a:off x="4152696" y="-2421843"/>
                <a:ext cx="6444657" cy="6068931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81554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 15">
            <a:extLst>
              <a:ext uri="{FF2B5EF4-FFF2-40B4-BE49-F238E27FC236}">
                <a16:creationId xmlns:a16="http://schemas.microsoft.com/office/drawing/2014/main" id="{5973A783-61AF-45B4-B4EF-78A66A8DB3A3}"/>
              </a:ext>
            </a:extLst>
          </p:cNvPr>
          <p:cNvGrpSpPr/>
          <p:nvPr/>
        </p:nvGrpSpPr>
        <p:grpSpPr>
          <a:xfrm>
            <a:off x="636910" y="334909"/>
            <a:ext cx="11602420" cy="6201765"/>
            <a:chOff x="636910" y="321726"/>
            <a:chExt cx="11602420" cy="6201765"/>
          </a:xfrm>
        </p:grpSpPr>
        <p:pic>
          <p:nvPicPr>
            <p:cNvPr id="5" name="Resim 4" descr="metin içeren bir resim&#10;&#10;Açıklama otomatik olarak oluşturuldu">
              <a:extLst>
                <a:ext uri="{FF2B5EF4-FFF2-40B4-BE49-F238E27FC236}">
                  <a16:creationId xmlns:a16="http://schemas.microsoft.com/office/drawing/2014/main" id="{D1EB9A50-3BA3-467C-954A-E97FB42AF2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87" t="47444" r="36615" b="26767"/>
            <a:stretch/>
          </p:blipFill>
          <p:spPr>
            <a:xfrm>
              <a:off x="636910" y="362330"/>
              <a:ext cx="9720001" cy="2937644"/>
            </a:xfrm>
            <a:prstGeom prst="rect">
              <a:avLst/>
            </a:prstGeom>
          </p:spPr>
        </p:pic>
        <p:pic>
          <p:nvPicPr>
            <p:cNvPr id="7" name="Resim 6">
              <a:extLst>
                <a:ext uri="{FF2B5EF4-FFF2-40B4-BE49-F238E27FC236}">
                  <a16:creationId xmlns:a16="http://schemas.microsoft.com/office/drawing/2014/main" id="{11B8A860-8D0D-40F1-8A67-5032CC3032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91" t="47227" r="34078" b="26816"/>
            <a:stretch/>
          </p:blipFill>
          <p:spPr>
            <a:xfrm>
              <a:off x="636910" y="3709410"/>
              <a:ext cx="9720000" cy="2814081"/>
            </a:xfrm>
            <a:prstGeom prst="rect">
              <a:avLst/>
            </a:prstGeom>
          </p:spPr>
        </p:pic>
        <p:sp>
          <p:nvSpPr>
            <p:cNvPr id="9" name="Dikdörtgen: Köşeleri Yuvarlatılmış 8">
              <a:extLst>
                <a:ext uri="{FF2B5EF4-FFF2-40B4-BE49-F238E27FC236}">
                  <a16:creationId xmlns:a16="http://schemas.microsoft.com/office/drawing/2014/main" id="{2EB9E2A8-8817-4773-BCB9-8CDA90E26C67}"/>
                </a:ext>
              </a:extLst>
            </p:cNvPr>
            <p:cNvSpPr/>
            <p:nvPr/>
          </p:nvSpPr>
          <p:spPr>
            <a:xfrm>
              <a:off x="10799330" y="321726"/>
              <a:ext cx="1440000" cy="10800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>
                  <a:latin typeface="Bahnschrift Condensed" panose="020B0502040204020203" pitchFamily="34" charset="0"/>
                </a:rPr>
                <a:t>CHANNEL</a:t>
              </a:r>
              <a:endParaRPr lang="en-GB" dirty="0">
                <a:latin typeface="Bahnschrift Condensed" panose="020B0502040204020203" pitchFamily="34" charset="0"/>
              </a:endParaRPr>
            </a:p>
          </p:txBody>
        </p:sp>
        <p:sp>
          <p:nvSpPr>
            <p:cNvPr id="10" name="Dikdörtgen: Köşeleri Yuvarlatılmış 9">
              <a:extLst>
                <a:ext uri="{FF2B5EF4-FFF2-40B4-BE49-F238E27FC236}">
                  <a16:creationId xmlns:a16="http://schemas.microsoft.com/office/drawing/2014/main" id="{0C5A9037-4E75-4F0D-B7F6-C7A1747EAEE8}"/>
                </a:ext>
              </a:extLst>
            </p:cNvPr>
            <p:cNvSpPr/>
            <p:nvPr/>
          </p:nvSpPr>
          <p:spPr>
            <a:xfrm>
              <a:off x="10797092" y="3709410"/>
              <a:ext cx="1440000" cy="10800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>
                  <a:latin typeface="Bahnschrift Condensed" panose="020B0502040204020203" pitchFamily="34" charset="0"/>
                </a:rPr>
                <a:t>USER</a:t>
              </a:r>
              <a:endParaRPr lang="en-GB" dirty="0">
                <a:latin typeface="Bahnschrift Condensed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2894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 11">
            <a:extLst>
              <a:ext uri="{FF2B5EF4-FFF2-40B4-BE49-F238E27FC236}">
                <a16:creationId xmlns:a16="http://schemas.microsoft.com/office/drawing/2014/main" id="{91BC0075-5C65-4D5A-81DF-44B03E7C5AF2}"/>
              </a:ext>
            </a:extLst>
          </p:cNvPr>
          <p:cNvGrpSpPr/>
          <p:nvPr/>
        </p:nvGrpSpPr>
        <p:grpSpPr>
          <a:xfrm>
            <a:off x="283779" y="682032"/>
            <a:ext cx="11953313" cy="5493937"/>
            <a:chOff x="283779" y="334909"/>
            <a:chExt cx="11953313" cy="5493937"/>
          </a:xfrm>
        </p:grpSpPr>
        <p:pic>
          <p:nvPicPr>
            <p:cNvPr id="5" name="Resim 4" descr="metin içeren bir resim&#10;&#10;Açıklama otomatik olarak oluşturuldu">
              <a:extLst>
                <a:ext uri="{FF2B5EF4-FFF2-40B4-BE49-F238E27FC236}">
                  <a16:creationId xmlns:a16="http://schemas.microsoft.com/office/drawing/2014/main" id="{07CF164F-899B-4EEA-A1E7-3B78C2CD04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75" t="47365" r="15726" b="26642"/>
            <a:stretch/>
          </p:blipFill>
          <p:spPr>
            <a:xfrm>
              <a:off x="283779" y="338184"/>
              <a:ext cx="10224492" cy="2166553"/>
            </a:xfrm>
            <a:prstGeom prst="rect">
              <a:avLst/>
            </a:prstGeom>
          </p:spPr>
        </p:pic>
        <p:pic>
          <p:nvPicPr>
            <p:cNvPr id="7" name="Resim 6" descr="metin içeren bir resim&#10;&#10;Açıklama otomatik olarak oluşturuldu">
              <a:extLst>
                <a:ext uri="{FF2B5EF4-FFF2-40B4-BE49-F238E27FC236}">
                  <a16:creationId xmlns:a16="http://schemas.microsoft.com/office/drawing/2014/main" id="{C3582363-3F52-4813-A8A0-10895F8B8C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69" t="47181" r="38009" b="26754"/>
            <a:stretch/>
          </p:blipFill>
          <p:spPr>
            <a:xfrm>
              <a:off x="283780" y="3249634"/>
              <a:ext cx="8219090" cy="2579212"/>
            </a:xfrm>
            <a:prstGeom prst="rect">
              <a:avLst/>
            </a:prstGeom>
          </p:spPr>
        </p:pic>
        <p:sp>
          <p:nvSpPr>
            <p:cNvPr id="8" name="Dikdörtgen: Köşeleri Yuvarlatılmış 7">
              <a:extLst>
                <a:ext uri="{FF2B5EF4-FFF2-40B4-BE49-F238E27FC236}">
                  <a16:creationId xmlns:a16="http://schemas.microsoft.com/office/drawing/2014/main" id="{76D7600D-A297-4A05-8FD2-9EA5C2FF2430}"/>
                </a:ext>
              </a:extLst>
            </p:cNvPr>
            <p:cNvSpPr/>
            <p:nvPr/>
          </p:nvSpPr>
          <p:spPr>
            <a:xfrm>
              <a:off x="10797092" y="334909"/>
              <a:ext cx="1440000" cy="10800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>
                  <a:latin typeface="Bahnschrift Condensed" panose="020B0502040204020203" pitchFamily="34" charset="0"/>
                </a:rPr>
                <a:t>VIDEO</a:t>
              </a:r>
              <a:endParaRPr lang="en-GB" dirty="0">
                <a:latin typeface="Bahnschrift Condensed" panose="020B0502040204020203" pitchFamily="34" charset="0"/>
              </a:endParaRPr>
            </a:p>
          </p:txBody>
        </p:sp>
        <p:sp>
          <p:nvSpPr>
            <p:cNvPr id="9" name="Dikdörtgen: Köşeleri Yuvarlatılmış 8">
              <a:extLst>
                <a:ext uri="{FF2B5EF4-FFF2-40B4-BE49-F238E27FC236}">
                  <a16:creationId xmlns:a16="http://schemas.microsoft.com/office/drawing/2014/main" id="{623E6B9E-6922-4AEA-9B5C-D4C938E7894A}"/>
                </a:ext>
              </a:extLst>
            </p:cNvPr>
            <p:cNvSpPr/>
            <p:nvPr/>
          </p:nvSpPr>
          <p:spPr>
            <a:xfrm>
              <a:off x="10797092" y="3249633"/>
              <a:ext cx="1440000" cy="10800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>
                  <a:latin typeface="Bahnschrift Condensed" panose="020B0502040204020203" pitchFamily="34" charset="0"/>
                </a:rPr>
                <a:t>MUSIC</a:t>
              </a:r>
              <a:endParaRPr lang="en-GB" dirty="0">
                <a:latin typeface="Bahnschrift Condensed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1566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 9">
            <a:extLst>
              <a:ext uri="{FF2B5EF4-FFF2-40B4-BE49-F238E27FC236}">
                <a16:creationId xmlns:a16="http://schemas.microsoft.com/office/drawing/2014/main" id="{9829D2A7-1399-4CED-B14F-DD3FF1B80FA5}"/>
              </a:ext>
            </a:extLst>
          </p:cNvPr>
          <p:cNvGrpSpPr/>
          <p:nvPr/>
        </p:nvGrpSpPr>
        <p:grpSpPr>
          <a:xfrm>
            <a:off x="647420" y="439534"/>
            <a:ext cx="11589672" cy="5978932"/>
            <a:chOff x="647420" y="203403"/>
            <a:chExt cx="11589672" cy="5978932"/>
          </a:xfrm>
        </p:grpSpPr>
        <p:pic>
          <p:nvPicPr>
            <p:cNvPr id="5" name="Resim 4" descr="metin içeren bir resim&#10;&#10;Açıklama otomatik olarak oluşturuldu">
              <a:extLst>
                <a:ext uri="{FF2B5EF4-FFF2-40B4-BE49-F238E27FC236}">
                  <a16:creationId xmlns:a16="http://schemas.microsoft.com/office/drawing/2014/main" id="{102E501E-37D1-4D22-86BE-EEA6CA8867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42" t="47205" r="52282" b="26774"/>
            <a:stretch/>
          </p:blipFill>
          <p:spPr>
            <a:xfrm>
              <a:off x="647420" y="3296798"/>
              <a:ext cx="6362980" cy="2885537"/>
            </a:xfrm>
            <a:prstGeom prst="rect">
              <a:avLst/>
            </a:prstGeom>
          </p:spPr>
        </p:pic>
        <p:pic>
          <p:nvPicPr>
            <p:cNvPr id="7" name="Resim 6" descr="metin içeren bir resim&#10;&#10;Açıklama otomatik olarak oluşturuldu">
              <a:extLst>
                <a:ext uri="{FF2B5EF4-FFF2-40B4-BE49-F238E27FC236}">
                  <a16:creationId xmlns:a16="http://schemas.microsoft.com/office/drawing/2014/main" id="{19CC3640-3346-4963-BF18-262B132983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21" t="47339" r="37810" b="31453"/>
            <a:stretch/>
          </p:blipFill>
          <p:spPr>
            <a:xfrm>
              <a:off x="647420" y="203403"/>
              <a:ext cx="9720000" cy="2473824"/>
            </a:xfrm>
            <a:prstGeom prst="rect">
              <a:avLst/>
            </a:prstGeom>
          </p:spPr>
        </p:pic>
        <p:sp>
          <p:nvSpPr>
            <p:cNvPr id="8" name="Dikdörtgen: Köşeleri Yuvarlatılmış 7">
              <a:extLst>
                <a:ext uri="{FF2B5EF4-FFF2-40B4-BE49-F238E27FC236}">
                  <a16:creationId xmlns:a16="http://schemas.microsoft.com/office/drawing/2014/main" id="{1D699FFE-A56C-44B2-980E-79F620CE770F}"/>
                </a:ext>
              </a:extLst>
            </p:cNvPr>
            <p:cNvSpPr/>
            <p:nvPr/>
          </p:nvSpPr>
          <p:spPr>
            <a:xfrm>
              <a:off x="10797092" y="203403"/>
              <a:ext cx="1440000" cy="10800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>
                  <a:latin typeface="Bahnschrift Condensed" panose="020B0502040204020203" pitchFamily="34" charset="0"/>
                </a:rPr>
                <a:t>ALBUM</a:t>
              </a:r>
              <a:endParaRPr lang="en-GB" dirty="0">
                <a:latin typeface="Bahnschrift Condensed" panose="020B0502040204020203" pitchFamily="34" charset="0"/>
              </a:endParaRPr>
            </a:p>
          </p:txBody>
        </p:sp>
        <p:sp>
          <p:nvSpPr>
            <p:cNvPr id="9" name="Dikdörtgen: Köşeleri Yuvarlatılmış 8">
              <a:extLst>
                <a:ext uri="{FF2B5EF4-FFF2-40B4-BE49-F238E27FC236}">
                  <a16:creationId xmlns:a16="http://schemas.microsoft.com/office/drawing/2014/main" id="{288AE801-8B40-463D-8411-0EBBE71C0BBE}"/>
                </a:ext>
              </a:extLst>
            </p:cNvPr>
            <p:cNvSpPr/>
            <p:nvPr/>
          </p:nvSpPr>
          <p:spPr>
            <a:xfrm>
              <a:off x="10797092" y="3296798"/>
              <a:ext cx="1440000" cy="10800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>
                  <a:latin typeface="Bahnschrift Condensed" panose="020B0502040204020203" pitchFamily="34" charset="0"/>
                </a:rPr>
                <a:t>SINGER</a:t>
              </a:r>
              <a:endParaRPr lang="en-GB" dirty="0">
                <a:latin typeface="Bahnschrift Condensed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5235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</TotalTime>
  <Words>305</Words>
  <Application>Microsoft Office PowerPoint</Application>
  <PresentationFormat>Geniş ekran</PresentationFormat>
  <Paragraphs>73</Paragraphs>
  <Slides>11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11</vt:i4>
      </vt:variant>
    </vt:vector>
  </HeadingPairs>
  <TitlesOfParts>
    <vt:vector size="17" baseType="lpstr">
      <vt:lpstr>Arial</vt:lpstr>
      <vt:lpstr>Bahnschrift Condensed</vt:lpstr>
      <vt:lpstr>Bahnschrift Light Condensed</vt:lpstr>
      <vt:lpstr>Calibri</vt:lpstr>
      <vt:lpstr>Calibri Light</vt:lpstr>
      <vt:lpstr>Office Teması</vt:lpstr>
      <vt:lpstr>YouTube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nihan dilara</dc:creator>
  <cp:lastModifiedBy>nihan dilara</cp:lastModifiedBy>
  <cp:revision>39</cp:revision>
  <dcterms:created xsi:type="dcterms:W3CDTF">2021-01-08T19:02:30Z</dcterms:created>
  <dcterms:modified xsi:type="dcterms:W3CDTF">2021-01-08T21:56:26Z</dcterms:modified>
</cp:coreProperties>
</file>